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heme/themeOverride1.xml" ContentType="application/vnd.openxmlformats-officedocument.themeOverr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2" r:id="rId2"/>
    <p:sldMasterId id="2147483663" r:id="rId3"/>
  </p:sldMasterIdLst>
  <p:notesMasterIdLst>
    <p:notesMasterId r:id="rId26"/>
  </p:notesMasterIdLst>
  <p:sldIdLst>
    <p:sldId id="258" r:id="rId4"/>
    <p:sldId id="315" r:id="rId5"/>
    <p:sldId id="328" r:id="rId6"/>
    <p:sldId id="308" r:id="rId7"/>
    <p:sldId id="309" r:id="rId8"/>
    <p:sldId id="310" r:id="rId9"/>
    <p:sldId id="311" r:id="rId10"/>
    <p:sldId id="314" r:id="rId11"/>
    <p:sldId id="312" r:id="rId12"/>
    <p:sldId id="313" r:id="rId13"/>
    <p:sldId id="316" r:id="rId14"/>
    <p:sldId id="317" r:id="rId15"/>
    <p:sldId id="318" r:id="rId16"/>
    <p:sldId id="319" r:id="rId17"/>
    <p:sldId id="320" r:id="rId18"/>
    <p:sldId id="321" r:id="rId19"/>
    <p:sldId id="323" r:id="rId20"/>
    <p:sldId id="322" r:id="rId21"/>
    <p:sldId id="324" r:id="rId22"/>
    <p:sldId id="325" r:id="rId23"/>
    <p:sldId id="326" r:id="rId24"/>
    <p:sldId id="327" r:id="rId25"/>
  </p:sldIdLst>
  <p:sldSz cx="9144000" cy="6858000" type="screen4x3"/>
  <p:notesSz cx="6858000" cy="9144000"/>
  <p:custDataLst>
    <p:tags r:id="rId27"/>
  </p:custDataLst>
  <p:defaultTextStyle>
    <a:defPPr>
      <a:defRPr lang="fr-FR"/>
    </a:defPPr>
    <a:lvl1pPr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3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A6C"/>
    <a:srgbClr val="FC750E"/>
    <a:srgbClr val="C2113A"/>
    <a:srgbClr val="833E90"/>
    <a:srgbClr val="FC8A0E"/>
    <a:srgbClr val="C0504D"/>
    <a:srgbClr val="FCC00E"/>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66" autoAdjust="0"/>
    <p:restoredTop sz="94660"/>
  </p:normalViewPr>
  <p:slideViewPr>
    <p:cSldViewPr snapToGrid="0" snapToObjects="1">
      <p:cViewPr varScale="1">
        <p:scale>
          <a:sx n="78" d="100"/>
          <a:sy n="78" d="100"/>
        </p:scale>
        <p:origin x="1646" y="58"/>
      </p:cViewPr>
      <p:guideLst>
        <p:guide orient="horz" pos="213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atin typeface="Arial" panose="020B0604020202020204" pitchFamily="34" charset="0"/>
                <a:ea typeface="MS PGothic" panose="020B0600070205080204" pitchFamily="34" charset="-128"/>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BCCBA70-9615-401E-9391-39243FDAB896}" type="datetimeFigureOut">
              <a:rPr lang="en-US" altLang="en-US"/>
              <a:pPr>
                <a:defRPr/>
              </a:pPr>
              <a:t>6/21/2019</a:t>
            </a:fld>
            <a:endParaRPr lang="en-US" alt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atin typeface="Arial" panose="020B0604020202020204" pitchFamily="34" charset="0"/>
                <a:ea typeface="MS PGothic" panose="020B0600070205080204" pitchFamily="34" charset="-128"/>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A79A5E3-2136-420B-9AC1-11E5081516BE}" type="slidenum">
              <a:rPr lang="en-US" altLang="en-US"/>
              <a:pPr>
                <a:defRPr/>
              </a:pPr>
              <a:t>‹N°›</a:t>
            </a:fld>
            <a:endParaRPr lang="en-US" altLang="en-US"/>
          </a:p>
        </p:txBody>
      </p:sp>
    </p:spTree>
    <p:extLst>
      <p:ext uri="{BB962C8B-B14F-4D97-AF65-F5344CB8AC3E}">
        <p14:creationId xmlns:p14="http://schemas.microsoft.com/office/powerpoint/2010/main" val="849538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mpty Cov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1124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5635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ck cover 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51074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3.xml"/><Relationship Id="rId5" Type="http://schemas.openxmlformats.org/officeDocument/2006/relationships/image" Target="../media/image7.emf"/><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Image 18" descr="background-01.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433388"/>
            <a:ext cx="9144000" cy="647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age 12"/>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5400" y="0"/>
            <a:ext cx="9194800" cy="109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Image 1" descr="Logo-header.pn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87350" y="304800"/>
            <a:ext cx="83693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4" r:id="rId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MS PGothic" charset="0"/>
        </a:defRPr>
      </a:lvl2pPr>
      <a:lvl3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MS PGothic" charset="0"/>
        </a:defRPr>
      </a:lvl3pPr>
      <a:lvl4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MS PGothic" charset="0"/>
        </a:defRPr>
      </a:lvl4pPr>
      <a:lvl5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MS PGothic"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Image 12" descr="background-02.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47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Image 9"/>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6130925"/>
            <a:ext cx="9144000" cy="4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Image 1" descr="Logo-footer.pn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19113" y="6375400"/>
            <a:ext cx="815498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5" r:id="rId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MS PGothic" charset="0"/>
        </a:defRPr>
      </a:lvl2pPr>
      <a:lvl3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MS PGothic" charset="0"/>
        </a:defRPr>
      </a:lvl3pPr>
      <a:lvl4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MS PGothic" charset="0"/>
        </a:defRPr>
      </a:lvl4pPr>
      <a:lvl5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MS PGothic"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Image 13" descr="background-01.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47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Image 12"/>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rot="10800000">
            <a:off x="-25400" y="5767388"/>
            <a:ext cx="91948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Image 10"/>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61950" y="6207125"/>
            <a:ext cx="84201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ZoneTexte 14"/>
          <p:cNvSpPr txBox="1">
            <a:spLocks noChangeArrowheads="1"/>
          </p:cNvSpPr>
          <p:nvPr userDrawn="1"/>
        </p:nvSpPr>
        <p:spPr bwMode="auto">
          <a:xfrm>
            <a:off x="11731625" y="3905250"/>
            <a:ext cx="184150" cy="369888"/>
          </a:xfrm>
          <a:prstGeom prst="rect">
            <a:avLst/>
          </a:prstGeom>
          <a:noFill/>
          <a:ln>
            <a:noFill/>
          </a:ln>
          <a:extLst/>
        </p:spPr>
        <p:txBody>
          <a:bodyPr wrap="none">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eaLnBrk="1" hangingPunct="1">
              <a:defRPr/>
            </a:pPr>
            <a:endParaRPr lang="fr-FR" smtClean="0">
              <a:latin typeface="Calibri" charset="0"/>
            </a:endParaRPr>
          </a:p>
        </p:txBody>
      </p:sp>
    </p:spTree>
  </p:cSld>
  <p:clrMap bg1="lt1" tx1="dk1" bg2="lt2" tx2="dk2" accent1="accent1" accent2="accent2" accent3="accent3" accent4="accent4" accent5="accent5" accent6="accent6" hlink="hlink" folHlink="folHlink"/>
  <p:sldLayoutIdLst>
    <p:sldLayoutId id="2147483666" r:id="rId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MS PGothic"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5"/>
          <p:cNvSpPr txBox="1">
            <a:spLocks/>
          </p:cNvSpPr>
          <p:nvPr/>
        </p:nvSpPr>
        <p:spPr bwMode="auto">
          <a:xfrm>
            <a:off x="277813" y="3178175"/>
            <a:ext cx="858837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en-US" sz="3200" dirty="0" smtClean="0">
                <a:solidFill>
                  <a:srgbClr val="FFFFFF"/>
                </a:solidFill>
                <a:latin typeface="Gill Sans" panose="020B0604020202020204"/>
              </a:rPr>
              <a:t>COMMUNICATION ET LEADERSHIP</a:t>
            </a:r>
            <a:endParaRPr lang="fr-FR" altLang="en-US" sz="3200" dirty="0">
              <a:solidFill>
                <a:srgbClr val="FFFFFF"/>
              </a:solidFill>
              <a:latin typeface="Gill Sans" panose="020B0604020202020204"/>
            </a:endParaRPr>
          </a:p>
        </p:txBody>
      </p:sp>
      <p:sp>
        <p:nvSpPr>
          <p:cNvPr id="4" name="Titre 15"/>
          <p:cNvSpPr txBox="1">
            <a:spLocks/>
          </p:cNvSpPr>
          <p:nvPr/>
        </p:nvSpPr>
        <p:spPr>
          <a:xfrm>
            <a:off x="457200" y="3751263"/>
            <a:ext cx="5181600" cy="884237"/>
          </a:xfrm>
          <a:prstGeom prst="rect">
            <a:avLst/>
          </a:prstGeom>
        </p:spPr>
        <p:txBody>
          <a:bodyPr anchor="ctr">
            <a:normAutofit/>
          </a:bodyPr>
          <a:lstStyle>
            <a:lvl1pPr algn="l" defTabSz="457200" rtl="0" eaLnBrk="1" latinLnBrk="0" hangingPunct="1">
              <a:spcBef>
                <a:spcPct val="0"/>
              </a:spcBef>
              <a:buNone/>
              <a:defRPr sz="2400" kern="1200" cap="all">
                <a:solidFill>
                  <a:srgbClr val="FFFFFF"/>
                </a:solidFill>
                <a:latin typeface="+mj-lt"/>
                <a:ea typeface="+mj-ea"/>
                <a:cs typeface="+mj-cs"/>
              </a:defRPr>
            </a:lvl1pPr>
          </a:lstStyle>
          <a:p>
            <a:pPr fontAlgn="auto">
              <a:lnSpc>
                <a:spcPct val="110000"/>
              </a:lnSpc>
              <a:spcAft>
                <a:spcPts val="0"/>
              </a:spcAft>
              <a:defRPr/>
            </a:pPr>
            <a:endParaRPr lang="fr-FR" sz="3200" dirty="0">
              <a:solidFill>
                <a:schemeClr val="bg1"/>
              </a:solidFill>
              <a:latin typeface="Gill Sans" panose="020B0604020202020204"/>
            </a:endParaRPr>
          </a:p>
        </p:txBody>
      </p:sp>
      <p:sp>
        <p:nvSpPr>
          <p:cNvPr id="2" name="ZoneTexte 1"/>
          <p:cNvSpPr txBox="1"/>
          <p:nvPr/>
        </p:nvSpPr>
        <p:spPr>
          <a:xfrm>
            <a:off x="4000500" y="6286500"/>
            <a:ext cx="1270000" cy="279400"/>
          </a:xfrm>
          <a:prstGeom prst="rect">
            <a:avLst/>
          </a:prstGeom>
        </p:spPr>
        <p:txBody>
          <a:bodyPr vert="horz" rtlCol="0">
            <a:normAutofit/>
          </a:bodyPr>
          <a:lstStyle/>
          <a:p>
            <a:pPr algn="ctr"/>
            <a:fld id="{C2B374FF-C8BC-4D86-B6A1-9CEEA556ABEC}" type="slidenum">
              <a:rPr lang="fr-FR" sz="1200" smtClean="0">
                <a:latin typeface="Gill Sans" panose="020B0604020202020204"/>
              </a:rPr>
              <a:pPr algn="ctr"/>
              <a:t>1</a:t>
            </a:fld>
            <a:r>
              <a:rPr lang="fr-FR" sz="1200" smtClean="0">
                <a:latin typeface="Gill Sans" panose="020B0604020202020204"/>
              </a:rPr>
              <a:t> / 21</a:t>
            </a:r>
            <a:endParaRPr lang="fr-FR" sz="1200" dirty="0" smtClean="0">
              <a:latin typeface="Gill Sans" panose="020B0604020202020204"/>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04225" y="958850"/>
            <a:ext cx="8534400" cy="4462760"/>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fr-FR" sz="2000" b="1" dirty="0" smtClean="0">
                <a:solidFill>
                  <a:srgbClr val="17375E"/>
                </a:solidFill>
                <a:latin typeface="Gill Sans" panose="020B0604020202020204"/>
              </a:rPr>
              <a:t>Tâche : </a:t>
            </a:r>
            <a:r>
              <a:rPr lang="fr-FR" sz="2000" b="1" dirty="0">
                <a:solidFill>
                  <a:srgbClr val="17375E"/>
                </a:solidFill>
                <a:latin typeface="Gill Sans" panose="020B0604020202020204"/>
              </a:rPr>
              <a:t>choisissez l'un des scénarios </a:t>
            </a:r>
            <a:r>
              <a:rPr lang="fr-FR" sz="2000" b="1" dirty="0" smtClean="0">
                <a:solidFill>
                  <a:srgbClr val="17375E"/>
                </a:solidFill>
                <a:latin typeface="Gill Sans" panose="020B0604020202020204"/>
              </a:rPr>
              <a:t>suivants</a:t>
            </a:r>
            <a:endParaRPr lang="fr-FR" sz="2000" b="1" dirty="0">
              <a:solidFill>
                <a:srgbClr val="17375E"/>
              </a:solidFill>
              <a:latin typeface="Gill Sans" panose="020B0604020202020204"/>
            </a:endParaRPr>
          </a:p>
          <a:p>
            <a:pPr algn="just">
              <a:lnSpc>
                <a:spcPts val="2000"/>
              </a:lnSpc>
              <a:spcBef>
                <a:spcPts val="1200"/>
              </a:spcBef>
              <a:spcAft>
                <a:spcPts val="1200"/>
              </a:spcAft>
            </a:pPr>
            <a:r>
              <a:rPr lang="fr-FR" sz="2000" dirty="0">
                <a:solidFill>
                  <a:srgbClr val="17375E"/>
                </a:solidFill>
                <a:latin typeface="Gill Sans" panose="020B0604020202020204"/>
              </a:rPr>
              <a:t>P</a:t>
            </a:r>
            <a:r>
              <a:rPr lang="fr-FR" sz="2000" dirty="0" smtClean="0">
                <a:solidFill>
                  <a:srgbClr val="17375E"/>
                </a:solidFill>
                <a:latin typeface="Gill Sans" panose="020B0604020202020204"/>
              </a:rPr>
              <a:t>ratiquer </a:t>
            </a:r>
            <a:r>
              <a:rPr lang="fr-FR" sz="2000" dirty="0">
                <a:solidFill>
                  <a:srgbClr val="17375E"/>
                </a:solidFill>
                <a:latin typeface="Gill Sans" panose="020B0604020202020204"/>
              </a:rPr>
              <a:t>en utilisant un langage positif en </a:t>
            </a:r>
            <a:r>
              <a:rPr lang="fr-FR" sz="2000" dirty="0" smtClean="0">
                <a:solidFill>
                  <a:srgbClr val="17375E"/>
                </a:solidFill>
                <a:latin typeface="Gill Sans" panose="020B0604020202020204"/>
              </a:rPr>
              <a:t>tant </a:t>
            </a:r>
            <a:r>
              <a:rPr lang="fr-FR" sz="2000" dirty="0" smtClean="0">
                <a:solidFill>
                  <a:srgbClr val="17375E"/>
                </a:solidFill>
                <a:latin typeface="Gill Sans" panose="020B0604020202020204"/>
              </a:rPr>
              <a:t>que communiquant</a:t>
            </a:r>
            <a:endParaRPr lang="fr-FR" sz="2000" dirty="0">
              <a:solidFill>
                <a:srgbClr val="17375E"/>
              </a:solidFill>
              <a:latin typeface="Gill Sans" panose="020B0604020202020204"/>
            </a:endParaRPr>
          </a:p>
          <a:p>
            <a:pPr marL="457200" indent="-457200" algn="just">
              <a:lnSpc>
                <a:spcPts val="2000"/>
              </a:lnSpc>
              <a:spcBef>
                <a:spcPts val="1200"/>
              </a:spcBef>
              <a:spcAft>
                <a:spcPts val="1200"/>
              </a:spcAft>
              <a:buFont typeface="+mj-lt"/>
              <a:buAutoNum type="arabicPeriod"/>
            </a:pPr>
            <a:r>
              <a:rPr lang="fr-FR" sz="2000" dirty="0" smtClean="0">
                <a:solidFill>
                  <a:srgbClr val="17375E"/>
                </a:solidFill>
                <a:latin typeface="Gill Sans" panose="020B0604020202020204"/>
              </a:rPr>
              <a:t>Retards </a:t>
            </a:r>
            <a:r>
              <a:rPr lang="fr-FR" sz="2000" dirty="0">
                <a:solidFill>
                  <a:srgbClr val="17375E"/>
                </a:solidFill>
                <a:latin typeface="Gill Sans" panose="020B0604020202020204"/>
              </a:rPr>
              <a:t>fréquents dans la soumission des rapports</a:t>
            </a:r>
          </a:p>
          <a:p>
            <a:pPr marL="457200" indent="-457200" algn="just">
              <a:lnSpc>
                <a:spcPts val="2000"/>
              </a:lnSpc>
              <a:spcBef>
                <a:spcPts val="1200"/>
              </a:spcBef>
              <a:spcAft>
                <a:spcPts val="1200"/>
              </a:spcAft>
              <a:buFont typeface="+mj-lt"/>
              <a:buAutoNum type="arabicPeriod"/>
            </a:pPr>
            <a:r>
              <a:rPr lang="fr-FR" sz="2000" dirty="0" smtClean="0">
                <a:solidFill>
                  <a:srgbClr val="17375E"/>
                </a:solidFill>
                <a:latin typeface="Gill Sans" panose="020B0604020202020204"/>
              </a:rPr>
              <a:t>Équipe non </a:t>
            </a:r>
            <a:r>
              <a:rPr lang="fr-FR" sz="2000" dirty="0">
                <a:solidFill>
                  <a:srgbClr val="17375E"/>
                </a:solidFill>
                <a:latin typeface="Gill Sans" panose="020B0604020202020204"/>
              </a:rPr>
              <a:t>coopérative/non engagée</a:t>
            </a:r>
          </a:p>
          <a:p>
            <a:pPr marL="457200" indent="-457200" algn="just">
              <a:lnSpc>
                <a:spcPts val="2000"/>
              </a:lnSpc>
              <a:spcBef>
                <a:spcPts val="1200"/>
              </a:spcBef>
              <a:spcAft>
                <a:spcPts val="1200"/>
              </a:spcAft>
              <a:buFont typeface="+mj-lt"/>
              <a:buAutoNum type="arabicPeriod"/>
            </a:pPr>
            <a:r>
              <a:rPr lang="fr-FR" sz="2000" dirty="0" smtClean="0">
                <a:solidFill>
                  <a:srgbClr val="17375E"/>
                </a:solidFill>
                <a:latin typeface="Gill Sans" panose="020B0604020202020204"/>
              </a:rPr>
              <a:t>Mauvaise </a:t>
            </a:r>
            <a:r>
              <a:rPr lang="fr-FR" sz="2000" dirty="0">
                <a:solidFill>
                  <a:srgbClr val="17375E"/>
                </a:solidFill>
                <a:latin typeface="Gill Sans" panose="020B0604020202020204"/>
              </a:rPr>
              <a:t>coopération entre les départements</a:t>
            </a:r>
          </a:p>
          <a:p>
            <a:pPr marL="457200" indent="-457200" algn="just">
              <a:lnSpc>
                <a:spcPts val="2000"/>
              </a:lnSpc>
              <a:spcBef>
                <a:spcPts val="1200"/>
              </a:spcBef>
              <a:spcAft>
                <a:spcPts val="1200"/>
              </a:spcAft>
              <a:buFont typeface="+mj-lt"/>
              <a:buAutoNum type="arabicPeriod"/>
            </a:pPr>
            <a:r>
              <a:rPr lang="fr-FR" sz="2000" dirty="0" smtClean="0">
                <a:solidFill>
                  <a:srgbClr val="17375E"/>
                </a:solidFill>
                <a:latin typeface="Gill Sans" panose="020B0604020202020204"/>
              </a:rPr>
              <a:t>Conflit </a:t>
            </a:r>
            <a:r>
              <a:rPr lang="fr-FR" sz="2000" dirty="0">
                <a:solidFill>
                  <a:srgbClr val="17375E"/>
                </a:solidFill>
                <a:latin typeface="Gill Sans" panose="020B0604020202020204"/>
              </a:rPr>
              <a:t>sur les ressources de bureau partagées</a:t>
            </a:r>
          </a:p>
          <a:p>
            <a:pPr marL="457200" indent="-457200" algn="just">
              <a:lnSpc>
                <a:spcPts val="2000"/>
              </a:lnSpc>
              <a:spcBef>
                <a:spcPts val="1200"/>
              </a:spcBef>
              <a:spcAft>
                <a:spcPts val="1200"/>
              </a:spcAft>
              <a:buFont typeface="+mj-lt"/>
              <a:buAutoNum type="arabicPeriod"/>
            </a:pPr>
            <a:r>
              <a:rPr lang="fr-FR" sz="2000" dirty="0" smtClean="0">
                <a:solidFill>
                  <a:srgbClr val="17375E"/>
                </a:solidFill>
                <a:latin typeface="Gill Sans" panose="020B0604020202020204"/>
              </a:rPr>
              <a:t>Délégation </a:t>
            </a:r>
            <a:r>
              <a:rPr lang="fr-FR" sz="2000" dirty="0">
                <a:solidFill>
                  <a:srgbClr val="17375E"/>
                </a:solidFill>
                <a:latin typeface="Gill Sans" panose="020B0604020202020204"/>
              </a:rPr>
              <a:t>des tâches et des responsabilités</a:t>
            </a:r>
          </a:p>
          <a:p>
            <a:pPr marL="457200" indent="-457200" algn="just">
              <a:lnSpc>
                <a:spcPts val="2000"/>
              </a:lnSpc>
              <a:spcBef>
                <a:spcPts val="1200"/>
              </a:spcBef>
              <a:spcAft>
                <a:spcPts val="1200"/>
              </a:spcAft>
              <a:buFont typeface="+mj-lt"/>
              <a:buAutoNum type="arabicPeriod"/>
            </a:pPr>
            <a:r>
              <a:rPr lang="fr-FR" sz="2000" dirty="0" smtClean="0">
                <a:solidFill>
                  <a:srgbClr val="17375E"/>
                </a:solidFill>
                <a:latin typeface="Gill Sans" panose="020B0604020202020204"/>
              </a:rPr>
              <a:t>Donner </a:t>
            </a:r>
            <a:r>
              <a:rPr lang="fr-FR" sz="2000" dirty="0">
                <a:solidFill>
                  <a:srgbClr val="17375E"/>
                </a:solidFill>
                <a:latin typeface="Gill Sans" panose="020B0604020202020204"/>
              </a:rPr>
              <a:t>une rétroaction aux cadres </a:t>
            </a:r>
            <a:r>
              <a:rPr lang="fr-FR" sz="2000" dirty="0" smtClean="0">
                <a:solidFill>
                  <a:srgbClr val="17375E"/>
                </a:solidFill>
                <a:latin typeface="Gill Sans" panose="020B0604020202020204"/>
              </a:rPr>
              <a:t>supérieurs / solliciter la </a:t>
            </a:r>
            <a:r>
              <a:rPr lang="fr-FR" sz="2000" dirty="0" smtClean="0">
                <a:solidFill>
                  <a:srgbClr val="17375E"/>
                </a:solidFill>
                <a:latin typeface="Gill Sans" panose="020B0604020202020204"/>
              </a:rPr>
              <a:t>rétroaction </a:t>
            </a:r>
            <a:r>
              <a:rPr lang="fr-FR" sz="2000" dirty="0">
                <a:solidFill>
                  <a:srgbClr val="17375E"/>
                </a:solidFill>
                <a:latin typeface="Gill Sans" panose="020B0604020202020204"/>
              </a:rPr>
              <a:t>du personnel </a:t>
            </a:r>
            <a:r>
              <a:rPr lang="fr-FR" sz="2000" dirty="0" smtClean="0">
                <a:solidFill>
                  <a:srgbClr val="17375E"/>
                </a:solidFill>
                <a:latin typeface="Gill Sans" panose="020B0604020202020204"/>
              </a:rPr>
              <a:t>subalterne</a:t>
            </a:r>
            <a:endParaRPr lang="fr-FR" sz="2000" dirty="0">
              <a:solidFill>
                <a:srgbClr val="17375E"/>
              </a:solidFill>
              <a:latin typeface="Gill Sans" panose="020B0604020202020204"/>
            </a:endParaRPr>
          </a:p>
        </p:txBody>
      </p:sp>
      <p:sp>
        <p:nvSpPr>
          <p:cNvPr id="4"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fr-FR"/>
            </a:defPPr>
            <a:lvl1pPr eaLnBrk="1" hangingPunct="1">
              <a:defRPr b="1">
                <a:solidFill>
                  <a:srgbClr val="C2113A"/>
                </a:solidFill>
              </a:defRPr>
            </a:lvl1pPr>
            <a:lvl2pPr marL="742950" indent="-285750"/>
            <a:lvl3pPr marL="1143000" indent="-228600"/>
            <a:lvl4pPr marL="1600200" indent="-228600"/>
            <a:lvl5pPr marL="2057400" indent="-22860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en-AU" altLang="en-US" dirty="0"/>
              <a:t>PRACTICING POSITIVE FEEDBACK </a:t>
            </a:r>
          </a:p>
        </p:txBody>
      </p:sp>
      <p:sp>
        <p:nvSpPr>
          <p:cNvPr id="2" name="ZoneTexte 1"/>
          <p:cNvSpPr txBox="1"/>
          <p:nvPr/>
        </p:nvSpPr>
        <p:spPr>
          <a:xfrm>
            <a:off x="4000500" y="6286499"/>
            <a:ext cx="1270000" cy="279400"/>
          </a:xfrm>
          <a:prstGeom prst="rect">
            <a:avLst/>
          </a:prstGeom>
          <a:noFill/>
        </p:spPr>
        <p:txBody>
          <a:bodyPr vert="horz" rtlCol="0">
            <a:spAutoFit/>
          </a:bodyPr>
          <a:lstStyle/>
          <a:p>
            <a:pPr algn="ctr"/>
            <a:fld id="{8A310A3D-B4E3-4E0F-B6BA-F132CBBC2890}" type="slidenum">
              <a:rPr lang="fr-FR" sz="1200" smtClean="0">
                <a:latin typeface="Gill Sans" panose="020B0604020202020204"/>
              </a:rPr>
              <a:pPr algn="ctr"/>
              <a:t>10</a:t>
            </a:fld>
            <a:r>
              <a:rPr lang="fr-FR" sz="1200" smtClean="0">
                <a:latin typeface="Gill Sans" panose="020B0604020202020204"/>
              </a:rPr>
              <a:t> / 21</a:t>
            </a:r>
            <a:endParaRPr lang="fr-FR" sz="1200">
              <a:latin typeface="Gill Sans" panose="020B0604020202020204"/>
            </a:endParaRPr>
          </a:p>
        </p:txBody>
      </p:sp>
    </p:spTree>
    <p:custDataLst>
      <p:tags r:id="rId1"/>
    </p:custDataLst>
    <p:extLst>
      <p:ext uri="{BB962C8B-B14F-4D97-AF65-F5344CB8AC3E}">
        <p14:creationId xmlns:p14="http://schemas.microsoft.com/office/powerpoint/2010/main" val="201204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4225" y="958850"/>
            <a:ext cx="8534400" cy="2620092"/>
          </a:xfrm>
          <a:prstGeom prst="rect">
            <a:avLst/>
          </a:prstGeom>
          <a:solidFill>
            <a:srgbClr val="FFFFFF"/>
          </a:solidFill>
          <a:ln/>
        </p:spPr>
        <p:txBody>
          <a:bodyPr wrap="square" lIns="0" tIns="0" rIns="0" bIns="0" numCol="2" rtlCol="0">
            <a:noAutofit/>
          </a:bodyPr>
          <a:lstStyle/>
          <a:p>
            <a:pPr algn="just">
              <a:lnSpc>
                <a:spcPts val="1900"/>
              </a:lnSpc>
              <a:spcBef>
                <a:spcPts val="600"/>
              </a:spcBef>
              <a:spcAft>
                <a:spcPts val="600"/>
              </a:spcAft>
            </a:pPr>
            <a:r>
              <a:rPr lang="fr-FR" dirty="0">
                <a:solidFill>
                  <a:srgbClr val="17375E"/>
                </a:solidFill>
                <a:latin typeface="Gill Sans" panose="020B0604020202020204"/>
              </a:rPr>
              <a:t>•	Cause antérieure</a:t>
            </a:r>
          </a:p>
          <a:p>
            <a:pPr algn="just">
              <a:lnSpc>
                <a:spcPts val="1900"/>
              </a:lnSpc>
              <a:spcBef>
                <a:spcPts val="600"/>
              </a:spcBef>
              <a:spcAft>
                <a:spcPts val="600"/>
              </a:spcAft>
            </a:pPr>
            <a:r>
              <a:rPr lang="fr-FR" dirty="0">
                <a:solidFill>
                  <a:srgbClr val="17375E"/>
                </a:solidFill>
                <a:latin typeface="Gill Sans" panose="020B0604020202020204"/>
              </a:rPr>
              <a:t>•	</a:t>
            </a:r>
            <a:r>
              <a:rPr lang="fr-FR" dirty="0" err="1" smtClean="0">
                <a:solidFill>
                  <a:srgbClr val="17375E"/>
                </a:solidFill>
                <a:latin typeface="Gill Sans" panose="020B0604020202020204"/>
              </a:rPr>
              <a:t>Chunking</a:t>
            </a:r>
            <a:endParaRPr lang="fr-FR" dirty="0">
              <a:solidFill>
                <a:srgbClr val="17375E"/>
              </a:solidFill>
              <a:latin typeface="Gill Sans" panose="020B0604020202020204"/>
            </a:endParaRPr>
          </a:p>
          <a:p>
            <a:pPr algn="just">
              <a:lnSpc>
                <a:spcPts val="1900"/>
              </a:lnSpc>
              <a:spcBef>
                <a:spcPts val="600"/>
              </a:spcBef>
              <a:spcAft>
                <a:spcPts val="600"/>
              </a:spcAft>
            </a:pPr>
            <a:r>
              <a:rPr lang="fr-FR" dirty="0">
                <a:solidFill>
                  <a:srgbClr val="17375E"/>
                </a:solidFill>
                <a:latin typeface="Gill Sans" panose="020B0604020202020204"/>
              </a:rPr>
              <a:t>•	Modifier la taille du cadre</a:t>
            </a:r>
          </a:p>
          <a:p>
            <a:pPr algn="just">
              <a:lnSpc>
                <a:spcPts val="1900"/>
              </a:lnSpc>
              <a:spcBef>
                <a:spcPts val="600"/>
              </a:spcBef>
              <a:spcAft>
                <a:spcPts val="600"/>
              </a:spcAft>
            </a:pPr>
            <a:r>
              <a:rPr lang="fr-FR" dirty="0">
                <a:solidFill>
                  <a:srgbClr val="17375E"/>
                </a:solidFill>
                <a:latin typeface="Gill Sans" panose="020B0604020202020204"/>
              </a:rPr>
              <a:t>•	Redéfinir</a:t>
            </a:r>
          </a:p>
          <a:p>
            <a:pPr algn="just">
              <a:lnSpc>
                <a:spcPts val="1900"/>
              </a:lnSpc>
              <a:spcBef>
                <a:spcPts val="600"/>
              </a:spcBef>
              <a:spcAft>
                <a:spcPts val="600"/>
              </a:spcAft>
            </a:pPr>
            <a:r>
              <a:rPr lang="fr-FR" dirty="0">
                <a:solidFill>
                  <a:srgbClr val="17375E"/>
                </a:solidFill>
                <a:latin typeface="Gill Sans" panose="020B0604020202020204"/>
              </a:rPr>
              <a:t>•	Conséquence</a:t>
            </a:r>
          </a:p>
          <a:p>
            <a:pPr algn="just">
              <a:lnSpc>
                <a:spcPts val="1900"/>
              </a:lnSpc>
              <a:spcBef>
                <a:spcPts val="600"/>
              </a:spcBef>
              <a:spcAft>
                <a:spcPts val="600"/>
              </a:spcAft>
            </a:pPr>
            <a:r>
              <a:rPr lang="fr-FR" dirty="0">
                <a:solidFill>
                  <a:srgbClr val="17375E"/>
                </a:solidFill>
                <a:latin typeface="Gill Sans" panose="020B0604020202020204"/>
              </a:rPr>
              <a:t>•	Contre exemple</a:t>
            </a:r>
          </a:p>
          <a:p>
            <a:pPr algn="just">
              <a:lnSpc>
                <a:spcPts val="1900"/>
              </a:lnSpc>
              <a:spcBef>
                <a:spcPts val="600"/>
              </a:spcBef>
              <a:spcAft>
                <a:spcPts val="600"/>
              </a:spcAft>
            </a:pPr>
            <a:r>
              <a:rPr lang="fr-FR" dirty="0">
                <a:solidFill>
                  <a:srgbClr val="17375E"/>
                </a:solidFill>
                <a:latin typeface="Gill Sans" panose="020B0604020202020204"/>
              </a:rPr>
              <a:t>•	</a:t>
            </a:r>
            <a:r>
              <a:rPr lang="fr-FR" dirty="0" smtClean="0">
                <a:solidFill>
                  <a:srgbClr val="17375E"/>
                </a:solidFill>
                <a:latin typeface="Gill Sans" panose="020B0604020202020204"/>
              </a:rPr>
              <a:t>Stratégie </a:t>
            </a:r>
            <a:r>
              <a:rPr lang="fr-FR" dirty="0">
                <a:solidFill>
                  <a:srgbClr val="17375E"/>
                </a:solidFill>
                <a:latin typeface="Gill Sans" panose="020B0604020202020204"/>
              </a:rPr>
              <a:t>de réalité</a:t>
            </a:r>
          </a:p>
          <a:p>
            <a:pPr algn="just">
              <a:lnSpc>
                <a:spcPts val="1900"/>
              </a:lnSpc>
              <a:spcBef>
                <a:spcPts val="600"/>
              </a:spcBef>
              <a:spcAft>
                <a:spcPts val="600"/>
              </a:spcAft>
            </a:pPr>
            <a:r>
              <a:rPr lang="fr-FR" dirty="0">
                <a:solidFill>
                  <a:srgbClr val="17375E"/>
                </a:solidFill>
                <a:latin typeface="Gill Sans" panose="020B0604020202020204"/>
              </a:rPr>
              <a:t>•	Intention</a:t>
            </a:r>
          </a:p>
          <a:p>
            <a:pPr algn="just">
              <a:lnSpc>
                <a:spcPts val="1900"/>
              </a:lnSpc>
              <a:spcBef>
                <a:spcPts val="600"/>
              </a:spcBef>
              <a:spcAft>
                <a:spcPts val="600"/>
              </a:spcAft>
            </a:pPr>
            <a:r>
              <a:rPr lang="fr-FR" dirty="0">
                <a:solidFill>
                  <a:srgbClr val="17375E"/>
                </a:solidFill>
                <a:latin typeface="Gill Sans" panose="020B0604020202020204"/>
              </a:rPr>
              <a:t>•	Modèle du monde</a:t>
            </a:r>
          </a:p>
          <a:p>
            <a:pPr algn="just">
              <a:lnSpc>
                <a:spcPts val="1900"/>
              </a:lnSpc>
              <a:spcBef>
                <a:spcPts val="600"/>
              </a:spcBef>
              <a:spcAft>
                <a:spcPts val="600"/>
              </a:spcAft>
            </a:pPr>
            <a:r>
              <a:rPr lang="fr-FR" dirty="0">
                <a:solidFill>
                  <a:srgbClr val="17375E"/>
                </a:solidFill>
                <a:latin typeface="Gill Sans" panose="020B0604020202020204"/>
              </a:rPr>
              <a:t>•	Indices de </a:t>
            </a:r>
            <a:r>
              <a:rPr lang="fr-FR" dirty="0" smtClean="0">
                <a:solidFill>
                  <a:srgbClr val="17375E"/>
                </a:solidFill>
                <a:latin typeface="Gill Sans" panose="020B0604020202020204"/>
              </a:rPr>
              <a:t>références</a:t>
            </a:r>
            <a:endParaRPr lang="fr-FR" dirty="0">
              <a:solidFill>
                <a:srgbClr val="17375E"/>
              </a:solidFill>
              <a:latin typeface="Gill Sans" panose="020B0604020202020204"/>
            </a:endParaRPr>
          </a:p>
          <a:p>
            <a:pPr algn="just">
              <a:lnSpc>
                <a:spcPts val="1900"/>
              </a:lnSpc>
              <a:spcBef>
                <a:spcPts val="600"/>
              </a:spcBef>
              <a:spcAft>
                <a:spcPts val="600"/>
              </a:spcAft>
            </a:pPr>
            <a:r>
              <a:rPr lang="fr-FR" dirty="0">
                <a:solidFill>
                  <a:srgbClr val="17375E"/>
                </a:solidFill>
                <a:latin typeface="Gill Sans" panose="020B0604020202020204"/>
              </a:rPr>
              <a:t>•	Self-</a:t>
            </a:r>
            <a:r>
              <a:rPr lang="fr-FR" dirty="0" err="1">
                <a:solidFill>
                  <a:srgbClr val="17375E"/>
                </a:solidFill>
                <a:latin typeface="Gill Sans" panose="020B0604020202020204"/>
              </a:rPr>
              <a:t>Apply</a:t>
            </a:r>
            <a:endParaRPr lang="fr-FR" dirty="0">
              <a:solidFill>
                <a:srgbClr val="17375E"/>
              </a:solidFill>
              <a:latin typeface="Gill Sans" panose="020B0604020202020204"/>
            </a:endParaRPr>
          </a:p>
          <a:p>
            <a:pPr algn="just">
              <a:lnSpc>
                <a:spcPts val="1900"/>
              </a:lnSpc>
              <a:spcBef>
                <a:spcPts val="600"/>
              </a:spcBef>
              <a:spcAft>
                <a:spcPts val="600"/>
              </a:spcAft>
            </a:pPr>
            <a:r>
              <a:rPr lang="fr-FR" dirty="0">
                <a:solidFill>
                  <a:srgbClr val="17375E"/>
                </a:solidFill>
                <a:latin typeface="Gill Sans" panose="020B0604020202020204"/>
              </a:rPr>
              <a:t>•	Hiérarchie des critères</a:t>
            </a:r>
          </a:p>
          <a:p>
            <a:pPr algn="just">
              <a:lnSpc>
                <a:spcPts val="1900"/>
              </a:lnSpc>
              <a:spcBef>
                <a:spcPts val="600"/>
              </a:spcBef>
              <a:spcAft>
                <a:spcPts val="600"/>
              </a:spcAft>
            </a:pPr>
            <a:r>
              <a:rPr lang="fr-FR" dirty="0">
                <a:solidFill>
                  <a:srgbClr val="17375E"/>
                </a:solidFill>
                <a:latin typeface="Gill Sans" panose="020B0604020202020204"/>
              </a:rPr>
              <a:t>•	Meta-cadre</a:t>
            </a:r>
          </a:p>
          <a:p>
            <a:pPr algn="just">
              <a:lnSpc>
                <a:spcPts val="1900"/>
              </a:lnSpc>
              <a:spcBef>
                <a:spcPts val="600"/>
              </a:spcBef>
              <a:spcAft>
                <a:spcPts val="600"/>
              </a:spcAft>
            </a:pPr>
            <a:r>
              <a:rPr lang="fr-FR" dirty="0">
                <a:solidFill>
                  <a:srgbClr val="17375E"/>
                </a:solidFill>
                <a:latin typeface="Gill Sans" panose="020B0604020202020204"/>
              </a:rPr>
              <a:t>•	Métaphore</a:t>
            </a:r>
          </a:p>
        </p:txBody>
      </p:sp>
      <p:sp>
        <p:nvSpPr>
          <p:cNvPr id="3"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fr-FR"/>
            </a:defPPr>
            <a:lvl1pPr eaLnBrk="1" hangingPunct="1">
              <a:defRPr b="1">
                <a:solidFill>
                  <a:srgbClr val="C2113A"/>
                </a:solidFill>
              </a:defRPr>
            </a:lvl1pPr>
            <a:lvl2pPr marL="742950" indent="-285750"/>
            <a:lvl3pPr marL="1143000" indent="-228600"/>
            <a:lvl4pPr marL="1600200" indent="-228600"/>
            <a:lvl5pPr marL="2057400" indent="-22860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en-AU" altLang="en-US" dirty="0"/>
              <a:t>POSITIVE REFOCUS </a:t>
            </a:r>
          </a:p>
        </p:txBody>
      </p:sp>
      <p:sp>
        <p:nvSpPr>
          <p:cNvPr id="4" name="ZoneTexte 3"/>
          <p:cNvSpPr txBox="1"/>
          <p:nvPr/>
        </p:nvSpPr>
        <p:spPr>
          <a:xfrm>
            <a:off x="4000500" y="6286499"/>
            <a:ext cx="1270000" cy="279400"/>
          </a:xfrm>
          <a:prstGeom prst="rect">
            <a:avLst/>
          </a:prstGeom>
          <a:noFill/>
        </p:spPr>
        <p:txBody>
          <a:bodyPr vert="horz" rtlCol="0">
            <a:spAutoFit/>
          </a:bodyPr>
          <a:lstStyle/>
          <a:p>
            <a:pPr algn="ctr"/>
            <a:fld id="{9314AE37-E4F9-4197-A284-6FB4E588FC4D}" type="slidenum">
              <a:rPr lang="fr-FR" sz="1200" smtClean="0">
                <a:latin typeface="Gill Sans" panose="020B0604020202020204"/>
              </a:rPr>
              <a:pPr algn="ctr"/>
              <a:t>11</a:t>
            </a:fld>
            <a:r>
              <a:rPr lang="fr-FR" sz="1200" smtClean="0">
                <a:latin typeface="Gill Sans" panose="020B0604020202020204"/>
              </a:rPr>
              <a:t> / 21</a:t>
            </a:r>
            <a:endParaRPr lang="fr-FR" sz="1200">
              <a:latin typeface="Gill Sans" panose="020B0604020202020204"/>
            </a:endParaRPr>
          </a:p>
        </p:txBody>
      </p:sp>
    </p:spTree>
    <p:custDataLst>
      <p:tags r:id="rId1"/>
    </p:custDataLst>
    <p:extLst>
      <p:ext uri="{BB962C8B-B14F-4D97-AF65-F5344CB8AC3E}">
        <p14:creationId xmlns:p14="http://schemas.microsoft.com/office/powerpoint/2010/main" val="65505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4224" y="958850"/>
            <a:ext cx="8534400" cy="2769989"/>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fr-FR" sz="2000" b="1" dirty="0" smtClean="0">
                <a:solidFill>
                  <a:srgbClr val="17375E"/>
                </a:solidFill>
                <a:latin typeface="Gill Sans" panose="020B0604020202020204"/>
              </a:rPr>
              <a:t>La causalité</a:t>
            </a:r>
          </a:p>
          <a:p>
            <a:pPr algn="just">
              <a:lnSpc>
                <a:spcPts val="2000"/>
              </a:lnSpc>
              <a:spcBef>
                <a:spcPts val="1200"/>
              </a:spcBef>
              <a:spcAft>
                <a:spcPts val="1200"/>
              </a:spcAft>
            </a:pPr>
            <a:r>
              <a:rPr lang="fr-FR" sz="2000" dirty="0" smtClean="0">
                <a:solidFill>
                  <a:srgbClr val="17375E"/>
                </a:solidFill>
                <a:latin typeface="Gill Sans" panose="020B0604020202020204"/>
              </a:rPr>
              <a:t>« </a:t>
            </a:r>
            <a:r>
              <a:rPr lang="fr-FR" sz="2000" dirty="0">
                <a:solidFill>
                  <a:srgbClr val="17375E"/>
                </a:solidFill>
                <a:latin typeface="Gill Sans" panose="020B0604020202020204"/>
              </a:rPr>
              <a:t>Je ne peux pas apprendre facilement </a:t>
            </a:r>
            <a:r>
              <a:rPr lang="fr-FR" sz="2000" dirty="0" smtClean="0">
                <a:solidFill>
                  <a:srgbClr val="17375E"/>
                </a:solidFill>
                <a:latin typeface="Gill Sans" panose="020B0604020202020204"/>
              </a:rPr>
              <a:t>»</a:t>
            </a:r>
            <a:endParaRPr lang="fr-FR" sz="2000" dirty="0">
              <a:solidFill>
                <a:srgbClr val="17375E"/>
              </a:solidFill>
              <a:latin typeface="Gill Sans" panose="020B0604020202020204"/>
            </a:endParaRPr>
          </a:p>
          <a:p>
            <a:pPr marL="342900" indent="-34290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 </a:t>
            </a:r>
            <a:r>
              <a:rPr lang="fr-FR" sz="2000" dirty="0">
                <a:solidFill>
                  <a:srgbClr val="17375E"/>
                </a:solidFill>
                <a:latin typeface="Gill Sans" panose="020B0604020202020204"/>
              </a:rPr>
              <a:t>Oui, vous ne semblez pas encore en bonne humeur </a:t>
            </a:r>
            <a:r>
              <a:rPr lang="fr-FR" sz="2000" dirty="0" smtClean="0">
                <a:solidFill>
                  <a:srgbClr val="17375E"/>
                </a:solidFill>
                <a:latin typeface="Gill Sans" panose="020B0604020202020204"/>
              </a:rPr>
              <a:t>»</a:t>
            </a:r>
            <a:endParaRPr lang="fr-FR" sz="2000" dirty="0">
              <a:solidFill>
                <a:srgbClr val="17375E"/>
              </a:solidFill>
              <a:latin typeface="Gill Sans" panose="020B0604020202020204"/>
            </a:endParaRPr>
          </a:p>
          <a:p>
            <a:pPr marL="342900" indent="-34290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 </a:t>
            </a:r>
            <a:r>
              <a:rPr lang="fr-FR" sz="2000" dirty="0">
                <a:solidFill>
                  <a:srgbClr val="17375E"/>
                </a:solidFill>
                <a:latin typeface="Gill Sans" panose="020B0604020202020204"/>
              </a:rPr>
              <a:t>Vous semblez avoir appris très facilement de dire des choses comme ça »</a:t>
            </a:r>
          </a:p>
          <a:p>
            <a:pPr algn="just">
              <a:lnSpc>
                <a:spcPts val="2000"/>
              </a:lnSpc>
              <a:spcBef>
                <a:spcPts val="1200"/>
              </a:spcBef>
              <a:spcAft>
                <a:spcPts val="1200"/>
              </a:spcAft>
            </a:pPr>
            <a:endParaRPr lang="fr-FR" sz="2000" dirty="0">
              <a:solidFill>
                <a:srgbClr val="17375E"/>
              </a:solidFill>
              <a:latin typeface="Gill Sans" panose="020B0604020202020204"/>
            </a:endParaRPr>
          </a:p>
        </p:txBody>
      </p:sp>
      <p:sp>
        <p:nvSpPr>
          <p:cNvPr id="3"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fr-FR"/>
            </a:defPPr>
            <a:lvl1pPr eaLnBrk="1" hangingPunct="1">
              <a:defRPr b="1">
                <a:solidFill>
                  <a:srgbClr val="C2113A"/>
                </a:solidFill>
              </a:defRPr>
            </a:lvl1pPr>
            <a:lvl2pPr marL="742950" indent="-285750"/>
            <a:lvl3pPr marL="1143000" indent="-228600"/>
            <a:lvl4pPr marL="1600200" indent="-228600"/>
            <a:lvl5pPr marL="2057400" indent="-22860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en-AU" altLang="en-US" dirty="0"/>
              <a:t>FOCALISATION POSITIVE</a:t>
            </a:r>
          </a:p>
        </p:txBody>
      </p:sp>
      <p:sp>
        <p:nvSpPr>
          <p:cNvPr id="4" name="ZoneTexte 3"/>
          <p:cNvSpPr txBox="1"/>
          <p:nvPr/>
        </p:nvSpPr>
        <p:spPr>
          <a:xfrm>
            <a:off x="4000500" y="6286499"/>
            <a:ext cx="1270000" cy="279400"/>
          </a:xfrm>
          <a:prstGeom prst="rect">
            <a:avLst/>
          </a:prstGeom>
          <a:noFill/>
        </p:spPr>
        <p:txBody>
          <a:bodyPr vert="horz" rtlCol="0">
            <a:spAutoFit/>
          </a:bodyPr>
          <a:lstStyle/>
          <a:p>
            <a:pPr algn="ctr"/>
            <a:fld id="{4E4CDC5F-E8EE-4FFC-9FFB-71E0A90C953D}" type="slidenum">
              <a:rPr lang="fr-FR" sz="1200" smtClean="0">
                <a:latin typeface="Gill Sans" panose="020B0604020202020204"/>
              </a:rPr>
              <a:pPr algn="ctr"/>
              <a:t>12</a:t>
            </a:fld>
            <a:r>
              <a:rPr lang="fr-FR" sz="1200" smtClean="0">
                <a:latin typeface="Gill Sans" panose="020B0604020202020204"/>
              </a:rPr>
              <a:t> / 21</a:t>
            </a:r>
            <a:endParaRPr lang="fr-FR" sz="1200">
              <a:latin typeface="Gill Sans" panose="020B0604020202020204"/>
            </a:endParaRPr>
          </a:p>
        </p:txBody>
      </p:sp>
    </p:spTree>
    <p:custDataLst>
      <p:tags r:id="rId1"/>
    </p:custDataLst>
    <p:extLst>
      <p:ext uri="{BB962C8B-B14F-4D97-AF65-F5344CB8AC3E}">
        <p14:creationId xmlns:p14="http://schemas.microsoft.com/office/powerpoint/2010/main" val="150390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4224" y="958850"/>
            <a:ext cx="8534400" cy="2769989"/>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fr-FR" sz="2000" b="1" dirty="0">
                <a:solidFill>
                  <a:srgbClr val="17375E"/>
                </a:solidFill>
                <a:latin typeface="Gill Sans" panose="020B0604020202020204"/>
              </a:rPr>
              <a:t>Modifier la taille du cadre</a:t>
            </a:r>
            <a:r>
              <a:rPr lang="fr-FR" sz="2000" dirty="0">
                <a:solidFill>
                  <a:srgbClr val="17375E"/>
                </a:solidFill>
                <a:latin typeface="Gill Sans" panose="020B0604020202020204"/>
              </a:rPr>
              <a:t>. Découvrez une petite ou grande partie / aspect du « problème » d'origine.</a:t>
            </a:r>
          </a:p>
          <a:p>
            <a:pPr marL="342900" indent="-34290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 c’est </a:t>
            </a:r>
            <a:r>
              <a:rPr lang="fr-FR" sz="2000" dirty="0">
                <a:solidFill>
                  <a:srgbClr val="17375E"/>
                </a:solidFill>
                <a:latin typeface="Gill Sans" panose="020B0604020202020204"/>
              </a:rPr>
              <a:t>trop dur pour réussir »</a:t>
            </a:r>
          </a:p>
          <a:p>
            <a:pPr marL="342900" indent="-34290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 </a:t>
            </a:r>
            <a:r>
              <a:rPr lang="fr-FR" sz="2000" dirty="0">
                <a:solidFill>
                  <a:srgbClr val="17375E"/>
                </a:solidFill>
                <a:latin typeface="Gill Sans" panose="020B0604020202020204"/>
              </a:rPr>
              <a:t>avec qui vous vous comparez ? </a:t>
            </a:r>
            <a:r>
              <a:rPr lang="fr-FR" sz="2000" dirty="0" smtClean="0">
                <a:solidFill>
                  <a:srgbClr val="17375E"/>
                </a:solidFill>
                <a:latin typeface="Gill Sans" panose="020B0604020202020204"/>
              </a:rPr>
              <a:t>»</a:t>
            </a:r>
            <a:endParaRPr lang="fr-FR" sz="2000" dirty="0">
              <a:solidFill>
                <a:srgbClr val="17375E"/>
              </a:solidFill>
              <a:latin typeface="Gill Sans" panose="020B0604020202020204"/>
            </a:endParaRPr>
          </a:p>
          <a:p>
            <a:pPr marL="342900" indent="-34290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 </a:t>
            </a:r>
            <a:r>
              <a:rPr lang="fr-FR" sz="2000" dirty="0">
                <a:solidFill>
                  <a:srgbClr val="17375E"/>
                </a:solidFill>
                <a:latin typeface="Gill Sans" panose="020B0604020202020204"/>
              </a:rPr>
              <a:t>Que voulez-vous dire quand vous dites succès »</a:t>
            </a:r>
          </a:p>
          <a:p>
            <a:pPr marL="342900" indent="-342900" algn="just">
              <a:lnSpc>
                <a:spcPts val="2000"/>
              </a:lnSpc>
              <a:spcBef>
                <a:spcPts val="1200"/>
              </a:spcBef>
              <a:spcAft>
                <a:spcPts val="1200"/>
              </a:spcAft>
              <a:buFont typeface="Arial" panose="020B0604020202020204" pitchFamily="34" charset="0"/>
              <a:buChar char="•"/>
            </a:pPr>
            <a:endParaRPr lang="fr-FR" sz="2000" dirty="0">
              <a:solidFill>
                <a:srgbClr val="17375E"/>
              </a:solidFill>
              <a:latin typeface="Gill Sans" panose="020B0604020202020204"/>
            </a:endParaRPr>
          </a:p>
        </p:txBody>
      </p:sp>
      <p:sp>
        <p:nvSpPr>
          <p:cNvPr id="3"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fr-FR"/>
            </a:defPPr>
            <a:lvl1pPr eaLnBrk="1" hangingPunct="1">
              <a:defRPr b="1">
                <a:solidFill>
                  <a:srgbClr val="C2113A"/>
                </a:solidFill>
              </a:defRPr>
            </a:lvl1pPr>
            <a:lvl2pPr marL="742950" indent="-285750"/>
            <a:lvl3pPr marL="1143000" indent="-228600"/>
            <a:lvl4pPr marL="1600200" indent="-228600"/>
            <a:lvl5pPr marL="2057400" indent="-22860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en-AU" altLang="en-US" dirty="0"/>
              <a:t>FOCALISATION POSITIVE</a:t>
            </a:r>
          </a:p>
        </p:txBody>
      </p:sp>
      <p:sp>
        <p:nvSpPr>
          <p:cNvPr id="4" name="ZoneTexte 3"/>
          <p:cNvSpPr txBox="1"/>
          <p:nvPr/>
        </p:nvSpPr>
        <p:spPr>
          <a:xfrm>
            <a:off x="4000500" y="6286499"/>
            <a:ext cx="1270000" cy="279400"/>
          </a:xfrm>
          <a:prstGeom prst="rect">
            <a:avLst/>
          </a:prstGeom>
          <a:noFill/>
        </p:spPr>
        <p:txBody>
          <a:bodyPr vert="horz" rtlCol="0">
            <a:spAutoFit/>
          </a:bodyPr>
          <a:lstStyle/>
          <a:p>
            <a:pPr algn="ctr"/>
            <a:fld id="{45EC5E61-D6A6-42B7-80F1-314DC37895E7}" type="slidenum">
              <a:rPr lang="fr-FR" sz="1200" smtClean="0">
                <a:latin typeface="Gill Sans" panose="020B0604020202020204"/>
              </a:rPr>
              <a:pPr algn="ctr"/>
              <a:t>13</a:t>
            </a:fld>
            <a:r>
              <a:rPr lang="fr-FR" sz="1200" smtClean="0">
                <a:latin typeface="Gill Sans" panose="020B0604020202020204"/>
              </a:rPr>
              <a:t> / 21</a:t>
            </a:r>
            <a:endParaRPr lang="fr-FR" sz="1200">
              <a:latin typeface="Gill Sans" panose="020B0604020202020204"/>
            </a:endParaRPr>
          </a:p>
        </p:txBody>
      </p:sp>
    </p:spTree>
    <p:custDataLst>
      <p:tags r:id="rId1"/>
    </p:custDataLst>
    <p:extLst>
      <p:ext uri="{BB962C8B-B14F-4D97-AF65-F5344CB8AC3E}">
        <p14:creationId xmlns:p14="http://schemas.microsoft.com/office/powerpoint/2010/main" val="286094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oneTexte 1"/>
          <p:cNvSpPr txBox="1"/>
          <p:nvPr/>
        </p:nvSpPr>
        <p:spPr>
          <a:xfrm>
            <a:off x="304224" y="958849"/>
            <a:ext cx="8534400" cy="1897955"/>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fr-FR" sz="2000" b="1" dirty="0">
                <a:solidFill>
                  <a:srgbClr val="17375E"/>
                </a:solidFill>
                <a:latin typeface="Gill Sans" panose="020B0604020202020204"/>
              </a:rPr>
              <a:t>Redéfinir </a:t>
            </a:r>
            <a:r>
              <a:rPr lang="fr-FR" sz="2000" dirty="0">
                <a:solidFill>
                  <a:srgbClr val="17375E"/>
                </a:solidFill>
                <a:latin typeface="Gill Sans" panose="020B0604020202020204"/>
              </a:rPr>
              <a:t>: Pour offrir un « autre </a:t>
            </a:r>
            <a:r>
              <a:rPr lang="fr-FR" sz="2000" dirty="0" smtClean="0">
                <a:solidFill>
                  <a:srgbClr val="17375E"/>
                </a:solidFill>
                <a:latin typeface="Gill Sans" panose="020B0604020202020204"/>
              </a:rPr>
              <a:t>» </a:t>
            </a:r>
            <a:r>
              <a:rPr lang="fr-FR" sz="2000" dirty="0">
                <a:solidFill>
                  <a:srgbClr val="17375E"/>
                </a:solidFill>
                <a:latin typeface="Gill Sans" panose="020B0604020202020204"/>
              </a:rPr>
              <a:t>sens à tout ou une partie du « problème </a:t>
            </a:r>
            <a:r>
              <a:rPr lang="fr-FR" sz="2000" dirty="0" smtClean="0">
                <a:solidFill>
                  <a:srgbClr val="17375E"/>
                </a:solidFill>
                <a:latin typeface="Gill Sans" panose="020B0604020202020204"/>
              </a:rPr>
              <a:t>».</a:t>
            </a:r>
            <a:endParaRPr lang="fr-FR" sz="2000" dirty="0">
              <a:solidFill>
                <a:srgbClr val="17375E"/>
              </a:solidFill>
              <a:latin typeface="Gill Sans" panose="020B0604020202020204"/>
            </a:endParaRPr>
          </a:p>
          <a:p>
            <a:pPr algn="just">
              <a:lnSpc>
                <a:spcPts val="2000"/>
              </a:lnSpc>
              <a:spcBef>
                <a:spcPts val="1200"/>
              </a:spcBef>
              <a:spcAft>
                <a:spcPts val="1200"/>
              </a:spcAft>
            </a:pPr>
            <a:r>
              <a:rPr lang="fr-FR" sz="2000" dirty="0">
                <a:solidFill>
                  <a:srgbClr val="17375E"/>
                </a:solidFill>
                <a:latin typeface="Gill Sans" panose="020B0604020202020204"/>
              </a:rPr>
              <a:t>« Argumenter me fait sentir des maux de tête </a:t>
            </a:r>
            <a:r>
              <a:rPr lang="fr-FR" sz="2000" dirty="0" smtClean="0">
                <a:solidFill>
                  <a:srgbClr val="17375E"/>
                </a:solidFill>
                <a:latin typeface="Gill Sans" panose="020B0604020202020204"/>
              </a:rPr>
              <a:t>»</a:t>
            </a:r>
          </a:p>
          <a:p>
            <a:pPr algn="just">
              <a:lnSpc>
                <a:spcPts val="2000"/>
              </a:lnSpc>
              <a:spcBef>
                <a:spcPts val="1200"/>
              </a:spcBef>
              <a:spcAft>
                <a:spcPts val="1200"/>
              </a:spcAft>
            </a:pPr>
            <a:r>
              <a:rPr lang="fr-FR" sz="2000" dirty="0" smtClean="0">
                <a:solidFill>
                  <a:srgbClr val="17375E"/>
                </a:solidFill>
                <a:latin typeface="Gill Sans" panose="020B0604020202020204"/>
              </a:rPr>
              <a:t>Voulez-vous </a:t>
            </a:r>
            <a:r>
              <a:rPr lang="fr-FR" sz="2000" dirty="0">
                <a:solidFill>
                  <a:srgbClr val="17375E"/>
                </a:solidFill>
                <a:latin typeface="Gill Sans" panose="020B0604020202020204"/>
              </a:rPr>
              <a:t>dire que des opinions divergentes ne sont pas toujours particulièrement </a:t>
            </a:r>
            <a:r>
              <a:rPr lang="fr-FR" sz="2000" dirty="0" smtClean="0">
                <a:solidFill>
                  <a:srgbClr val="17375E"/>
                </a:solidFill>
                <a:latin typeface="Gill Sans" panose="020B0604020202020204"/>
              </a:rPr>
              <a:t>aisées à entendre pour </a:t>
            </a:r>
            <a:r>
              <a:rPr lang="fr-FR" sz="2000" dirty="0">
                <a:solidFill>
                  <a:srgbClr val="17375E"/>
                </a:solidFill>
                <a:latin typeface="Gill Sans" panose="020B0604020202020204"/>
              </a:rPr>
              <a:t>vous ? </a:t>
            </a:r>
          </a:p>
        </p:txBody>
      </p:sp>
      <p:sp>
        <p:nvSpPr>
          <p:cNvPr id="4" name="ZoneTexte 3"/>
          <p:cNvSpPr txBox="1"/>
          <p:nvPr/>
        </p:nvSpPr>
        <p:spPr>
          <a:xfrm>
            <a:off x="4000500" y="6286499"/>
            <a:ext cx="1270000" cy="279400"/>
          </a:xfrm>
          <a:prstGeom prst="rect">
            <a:avLst/>
          </a:prstGeom>
          <a:noFill/>
        </p:spPr>
        <p:txBody>
          <a:bodyPr vert="horz" rtlCol="0">
            <a:spAutoFit/>
          </a:bodyPr>
          <a:lstStyle/>
          <a:p>
            <a:pPr algn="ctr"/>
            <a:fld id="{B20FFD90-BCB8-4C51-8FAB-0332E0D210C9}" type="slidenum">
              <a:rPr lang="fr-FR" sz="1200" smtClean="0">
                <a:latin typeface="Gill Sans" panose="020B0604020202020204"/>
              </a:rPr>
              <a:pPr algn="ctr"/>
              <a:t>14</a:t>
            </a:fld>
            <a:r>
              <a:rPr lang="fr-FR" sz="1200" smtClean="0">
                <a:latin typeface="Gill Sans" panose="020B0604020202020204"/>
              </a:rPr>
              <a:t> / 21</a:t>
            </a:r>
            <a:endParaRPr lang="fr-FR" sz="1200">
              <a:latin typeface="Gill Sans" panose="020B0604020202020204"/>
            </a:endParaRPr>
          </a:p>
        </p:txBody>
      </p:sp>
      <p:sp>
        <p:nvSpPr>
          <p:cNvPr id="5"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fr-FR"/>
            </a:defPPr>
            <a:lvl1pPr eaLnBrk="1" hangingPunct="1">
              <a:defRPr b="1">
                <a:solidFill>
                  <a:srgbClr val="C2113A"/>
                </a:solidFill>
              </a:defRPr>
            </a:lvl1pPr>
            <a:lvl2pPr marL="742950" indent="-285750"/>
            <a:lvl3pPr marL="1143000" indent="-228600"/>
            <a:lvl4pPr marL="1600200" indent="-228600"/>
            <a:lvl5pPr marL="2057400" indent="-22860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en-AU" altLang="en-US" dirty="0"/>
              <a:t>FOCALISATION POSITIVE</a:t>
            </a:r>
          </a:p>
        </p:txBody>
      </p:sp>
    </p:spTree>
    <p:custDataLst>
      <p:tags r:id="rId2"/>
    </p:custDataLst>
    <p:extLst>
      <p:ext uri="{BB962C8B-B14F-4D97-AF65-F5344CB8AC3E}">
        <p14:creationId xmlns:p14="http://schemas.microsoft.com/office/powerpoint/2010/main" val="4483747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4224" y="958849"/>
            <a:ext cx="8534400" cy="2205732"/>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fr-FR" sz="2000" b="1" dirty="0">
                <a:solidFill>
                  <a:srgbClr val="17375E"/>
                </a:solidFill>
                <a:latin typeface="Gill Sans" panose="020B0604020202020204"/>
              </a:rPr>
              <a:t> Contre-exemple </a:t>
            </a:r>
            <a:r>
              <a:rPr lang="fr-FR" sz="2000" dirty="0">
                <a:solidFill>
                  <a:srgbClr val="17375E"/>
                </a:solidFill>
                <a:latin typeface="Gill Sans" panose="020B0604020202020204"/>
              </a:rPr>
              <a:t>: prévoir une exception à la situation </a:t>
            </a:r>
            <a:r>
              <a:rPr lang="fr-FR" sz="2000" dirty="0" smtClean="0">
                <a:solidFill>
                  <a:srgbClr val="17375E"/>
                </a:solidFill>
                <a:latin typeface="Gill Sans" panose="020B0604020202020204"/>
              </a:rPr>
              <a:t>actuelle</a:t>
            </a:r>
            <a:endParaRPr lang="fr-FR" sz="2000" dirty="0">
              <a:solidFill>
                <a:srgbClr val="17375E"/>
              </a:solidFill>
              <a:latin typeface="Gill Sans" panose="020B0604020202020204"/>
            </a:endParaRPr>
          </a:p>
          <a:p>
            <a:pPr algn="just">
              <a:lnSpc>
                <a:spcPts val="2000"/>
              </a:lnSpc>
              <a:spcBef>
                <a:spcPts val="1200"/>
              </a:spcBef>
              <a:spcAft>
                <a:spcPts val="1200"/>
              </a:spcAft>
            </a:pPr>
            <a:r>
              <a:rPr lang="fr-FR" sz="2000" dirty="0">
                <a:solidFill>
                  <a:srgbClr val="17375E"/>
                </a:solidFill>
                <a:latin typeface="Gill Sans" panose="020B0604020202020204"/>
              </a:rPr>
              <a:t> Le </a:t>
            </a:r>
            <a:r>
              <a:rPr lang="fr-FR" sz="2000" dirty="0" smtClean="0">
                <a:solidFill>
                  <a:srgbClr val="17375E"/>
                </a:solidFill>
                <a:latin typeface="Gill Sans" panose="020B0604020202020204"/>
              </a:rPr>
              <a:t>fait </a:t>
            </a:r>
            <a:r>
              <a:rPr lang="fr-FR" sz="2000" dirty="0">
                <a:solidFill>
                  <a:srgbClr val="17375E"/>
                </a:solidFill>
                <a:latin typeface="Gill Sans" panose="020B0604020202020204"/>
              </a:rPr>
              <a:t>de ne pas savoir me fait sentir stupide </a:t>
            </a:r>
            <a:r>
              <a:rPr lang="fr-FR" sz="2000" dirty="0" smtClean="0">
                <a:solidFill>
                  <a:srgbClr val="17375E"/>
                </a:solidFill>
                <a:latin typeface="Gill Sans" panose="020B0604020202020204"/>
              </a:rPr>
              <a:t>:</a:t>
            </a:r>
          </a:p>
          <a:p>
            <a:pPr marL="342900" indent="-342900" algn="just">
              <a:lnSpc>
                <a:spcPts val="2000"/>
              </a:lnSpc>
              <a:spcBef>
                <a:spcPts val="1200"/>
              </a:spcBef>
              <a:spcAft>
                <a:spcPts val="1200"/>
              </a:spcAft>
              <a:buFont typeface="Arial" panose="020B0604020202020204" pitchFamily="34" charset="0"/>
              <a:buChar char="•"/>
            </a:pPr>
            <a:r>
              <a:rPr lang="fr-FR" sz="2000" dirty="0">
                <a:solidFill>
                  <a:srgbClr val="17375E"/>
                </a:solidFill>
                <a:latin typeface="Gill Sans" panose="020B0604020202020204"/>
              </a:rPr>
              <a:t>Y a-t-il des moments où on peut savoir et se sentir </a:t>
            </a:r>
            <a:r>
              <a:rPr lang="fr-FR" sz="2000" dirty="0" smtClean="0">
                <a:solidFill>
                  <a:srgbClr val="17375E"/>
                </a:solidFill>
                <a:latin typeface="Gill Sans" panose="020B0604020202020204"/>
              </a:rPr>
              <a:t>stupide ?</a:t>
            </a:r>
            <a:endParaRPr lang="fr-FR" sz="2000" dirty="0">
              <a:solidFill>
                <a:srgbClr val="17375E"/>
              </a:solidFill>
              <a:latin typeface="Gill Sans" panose="020B0604020202020204"/>
            </a:endParaRPr>
          </a:p>
          <a:p>
            <a:pPr marL="342900" indent="-34290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Y </a:t>
            </a:r>
            <a:r>
              <a:rPr lang="fr-FR" sz="2000" dirty="0" err="1" smtClean="0">
                <a:solidFill>
                  <a:srgbClr val="17375E"/>
                </a:solidFill>
                <a:latin typeface="Gill Sans" panose="020B0604020202020204"/>
              </a:rPr>
              <a:t>a-t-il</a:t>
            </a:r>
            <a:r>
              <a:rPr lang="fr-FR" sz="2000" dirty="0" smtClean="0">
                <a:solidFill>
                  <a:srgbClr val="17375E"/>
                </a:solidFill>
                <a:latin typeface="Gill Sans" panose="020B0604020202020204"/>
              </a:rPr>
              <a:t> </a:t>
            </a:r>
            <a:r>
              <a:rPr lang="fr-FR" sz="2000" dirty="0">
                <a:solidFill>
                  <a:srgbClr val="17375E"/>
                </a:solidFill>
                <a:latin typeface="Gill Sans" panose="020B0604020202020204"/>
              </a:rPr>
              <a:t>des moments où on peut ne pas connaitre les choses et faire preuve de </a:t>
            </a:r>
            <a:r>
              <a:rPr lang="fr-FR" sz="2000" dirty="0" smtClean="0">
                <a:solidFill>
                  <a:srgbClr val="17375E"/>
                </a:solidFill>
                <a:latin typeface="Gill Sans" panose="020B0604020202020204"/>
              </a:rPr>
              <a:t>sagesse ?</a:t>
            </a:r>
            <a:endParaRPr lang="fr-FR" sz="2000" dirty="0">
              <a:solidFill>
                <a:srgbClr val="17375E"/>
              </a:solidFill>
              <a:latin typeface="Gill Sans" panose="020B0604020202020204"/>
            </a:endParaRPr>
          </a:p>
        </p:txBody>
      </p:sp>
      <p:sp>
        <p:nvSpPr>
          <p:cNvPr id="4" name="ZoneTexte 3"/>
          <p:cNvSpPr txBox="1"/>
          <p:nvPr/>
        </p:nvSpPr>
        <p:spPr>
          <a:xfrm>
            <a:off x="4000500" y="6286499"/>
            <a:ext cx="1270000" cy="279400"/>
          </a:xfrm>
          <a:prstGeom prst="rect">
            <a:avLst/>
          </a:prstGeom>
          <a:noFill/>
        </p:spPr>
        <p:txBody>
          <a:bodyPr vert="horz" rtlCol="0">
            <a:spAutoFit/>
          </a:bodyPr>
          <a:lstStyle/>
          <a:p>
            <a:pPr algn="ctr"/>
            <a:fld id="{9CDE888E-6EA6-4B16-9FFE-4E6EBD6F0005}" type="slidenum">
              <a:rPr lang="fr-FR" sz="1200" smtClean="0">
                <a:latin typeface="Gill Sans" panose="020B0604020202020204"/>
              </a:rPr>
              <a:pPr algn="ctr"/>
              <a:t>15</a:t>
            </a:fld>
            <a:r>
              <a:rPr lang="fr-FR" sz="1200" smtClean="0">
                <a:latin typeface="Gill Sans" panose="020B0604020202020204"/>
              </a:rPr>
              <a:t> / 21</a:t>
            </a:r>
            <a:endParaRPr lang="fr-FR" sz="1200">
              <a:latin typeface="Gill Sans" panose="020B0604020202020204"/>
            </a:endParaRPr>
          </a:p>
        </p:txBody>
      </p:sp>
      <p:sp>
        <p:nvSpPr>
          <p:cNvPr id="5"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fr-FR"/>
            </a:defPPr>
            <a:lvl1pPr eaLnBrk="1" hangingPunct="1">
              <a:defRPr b="1">
                <a:solidFill>
                  <a:srgbClr val="C2113A"/>
                </a:solidFill>
              </a:defRPr>
            </a:lvl1pPr>
            <a:lvl2pPr marL="742950" indent="-285750"/>
            <a:lvl3pPr marL="1143000" indent="-228600"/>
            <a:lvl4pPr marL="1600200" indent="-228600"/>
            <a:lvl5pPr marL="2057400" indent="-22860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en-AU" altLang="en-US" dirty="0"/>
              <a:t>FOCALISATION POSITIVE</a:t>
            </a:r>
          </a:p>
        </p:txBody>
      </p:sp>
    </p:spTree>
    <p:custDataLst>
      <p:tags r:id="rId1"/>
    </p:custDataLst>
    <p:extLst>
      <p:ext uri="{BB962C8B-B14F-4D97-AF65-F5344CB8AC3E}">
        <p14:creationId xmlns:p14="http://schemas.microsoft.com/office/powerpoint/2010/main" val="2948211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4225" y="958850"/>
            <a:ext cx="8534400" cy="1641475"/>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fr-FR" sz="2000" b="1" dirty="0" smtClean="0">
                <a:solidFill>
                  <a:srgbClr val="17375E"/>
                </a:solidFill>
                <a:latin typeface="Gill Sans" panose="020B0604020202020204"/>
              </a:rPr>
              <a:t>Stratégie de la </a:t>
            </a:r>
            <a:r>
              <a:rPr lang="fr-FR" sz="2000" b="1" dirty="0">
                <a:solidFill>
                  <a:srgbClr val="17375E"/>
                </a:solidFill>
                <a:latin typeface="Gill Sans" panose="020B0604020202020204"/>
              </a:rPr>
              <a:t>réalité </a:t>
            </a:r>
            <a:r>
              <a:rPr lang="fr-FR" sz="2000" dirty="0" smtClean="0">
                <a:solidFill>
                  <a:srgbClr val="17375E"/>
                </a:solidFill>
                <a:latin typeface="Gill Sans" panose="020B0604020202020204"/>
              </a:rPr>
              <a:t>remettre en cause la réalité de l'interlocuteur</a:t>
            </a:r>
            <a:r>
              <a:rPr lang="fr-FR" sz="2000" dirty="0">
                <a:solidFill>
                  <a:srgbClr val="17375E"/>
                </a:solidFill>
                <a:latin typeface="Gill Sans" panose="020B0604020202020204"/>
              </a:rPr>
              <a:t> </a:t>
            </a:r>
            <a:r>
              <a:rPr lang="fr-FR" sz="2000" dirty="0" smtClean="0">
                <a:solidFill>
                  <a:srgbClr val="17375E"/>
                </a:solidFill>
                <a:latin typeface="Gill Sans" panose="020B0604020202020204"/>
              </a:rPr>
              <a:t>« </a:t>
            </a:r>
            <a:r>
              <a:rPr lang="fr-FR" sz="2000" dirty="0">
                <a:solidFill>
                  <a:srgbClr val="17375E"/>
                </a:solidFill>
                <a:latin typeface="Gill Sans" panose="020B0604020202020204"/>
              </a:rPr>
              <a:t>c’est trop dur pour réussir </a:t>
            </a:r>
            <a:r>
              <a:rPr lang="fr-FR" sz="2000" dirty="0" smtClean="0">
                <a:solidFill>
                  <a:srgbClr val="17375E"/>
                </a:solidFill>
                <a:latin typeface="Gill Sans" panose="020B0604020202020204"/>
              </a:rPr>
              <a:t>»</a:t>
            </a:r>
            <a:endParaRPr lang="fr-FR" sz="2000" dirty="0">
              <a:solidFill>
                <a:srgbClr val="17375E"/>
              </a:solidFill>
              <a:latin typeface="Gill Sans" panose="020B0604020202020204"/>
            </a:endParaRPr>
          </a:p>
          <a:p>
            <a:pPr marL="342900" indent="-34290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 Comment </a:t>
            </a:r>
            <a:r>
              <a:rPr lang="fr-FR" sz="2000" dirty="0">
                <a:solidFill>
                  <a:srgbClr val="17375E"/>
                </a:solidFill>
                <a:latin typeface="Gill Sans" panose="020B0604020202020204"/>
              </a:rPr>
              <a:t>savez-vous </a:t>
            </a:r>
            <a:r>
              <a:rPr lang="fr-FR" sz="2000" dirty="0" smtClean="0">
                <a:solidFill>
                  <a:srgbClr val="17375E"/>
                </a:solidFill>
                <a:latin typeface="Gill Sans" panose="020B0604020202020204"/>
              </a:rPr>
              <a:t>cela </a:t>
            </a:r>
            <a:r>
              <a:rPr lang="fr-FR" sz="2000" dirty="0" smtClean="0">
                <a:solidFill>
                  <a:srgbClr val="17375E"/>
                </a:solidFill>
                <a:latin typeface="Gill Sans" panose="020B0604020202020204"/>
              </a:rPr>
              <a:t>? »</a:t>
            </a:r>
            <a:endParaRPr lang="fr-FR" sz="2000" dirty="0">
              <a:solidFill>
                <a:srgbClr val="17375E"/>
              </a:solidFill>
              <a:latin typeface="Gill Sans" panose="020B0604020202020204"/>
            </a:endParaRPr>
          </a:p>
          <a:p>
            <a:pPr marL="342900" indent="-34290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 </a:t>
            </a:r>
            <a:r>
              <a:rPr lang="fr-FR" sz="2000" dirty="0">
                <a:solidFill>
                  <a:srgbClr val="17375E"/>
                </a:solidFill>
                <a:latin typeface="Gill Sans" panose="020B0604020202020204"/>
              </a:rPr>
              <a:t>Comment évaluez-vous le </a:t>
            </a:r>
            <a:r>
              <a:rPr lang="fr-FR" sz="2000" dirty="0" smtClean="0">
                <a:solidFill>
                  <a:srgbClr val="17375E"/>
                </a:solidFill>
                <a:latin typeface="Gill Sans" panose="020B0604020202020204"/>
              </a:rPr>
              <a:t>réussite ? </a:t>
            </a:r>
            <a:r>
              <a:rPr lang="fr-FR" sz="2000" dirty="0">
                <a:solidFill>
                  <a:srgbClr val="17375E"/>
                </a:solidFill>
                <a:latin typeface="Gill Sans" panose="020B0604020202020204"/>
              </a:rPr>
              <a:t>» </a:t>
            </a:r>
          </a:p>
        </p:txBody>
      </p:sp>
      <p:sp>
        <p:nvSpPr>
          <p:cNvPr id="4" name="ZoneTexte 3"/>
          <p:cNvSpPr txBox="1"/>
          <p:nvPr/>
        </p:nvSpPr>
        <p:spPr>
          <a:xfrm>
            <a:off x="4000500" y="6286499"/>
            <a:ext cx="1270000" cy="279400"/>
          </a:xfrm>
          <a:prstGeom prst="rect">
            <a:avLst/>
          </a:prstGeom>
          <a:noFill/>
        </p:spPr>
        <p:txBody>
          <a:bodyPr vert="horz" rtlCol="0">
            <a:spAutoFit/>
          </a:bodyPr>
          <a:lstStyle/>
          <a:p>
            <a:pPr algn="ctr"/>
            <a:fld id="{8FA8E500-E795-4104-B76E-FCD75943FBB8}" type="slidenum">
              <a:rPr lang="fr-FR" sz="1200" smtClean="0">
                <a:latin typeface="Gill Sans" panose="020B0604020202020204"/>
              </a:rPr>
              <a:pPr algn="ctr"/>
              <a:t>16</a:t>
            </a:fld>
            <a:r>
              <a:rPr lang="fr-FR" sz="1200" smtClean="0">
                <a:latin typeface="Gill Sans" panose="020B0604020202020204"/>
              </a:rPr>
              <a:t> / 21</a:t>
            </a:r>
            <a:endParaRPr lang="fr-FR" sz="1200">
              <a:latin typeface="Gill Sans" panose="020B0604020202020204"/>
            </a:endParaRPr>
          </a:p>
        </p:txBody>
      </p:sp>
      <p:sp>
        <p:nvSpPr>
          <p:cNvPr id="5"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fr-FR"/>
            </a:defPPr>
            <a:lvl1pPr eaLnBrk="1" hangingPunct="1">
              <a:defRPr b="1">
                <a:solidFill>
                  <a:srgbClr val="C2113A"/>
                </a:solidFill>
              </a:defRPr>
            </a:lvl1pPr>
            <a:lvl2pPr marL="742950" indent="-285750"/>
            <a:lvl3pPr marL="1143000" indent="-228600"/>
            <a:lvl4pPr marL="1600200" indent="-228600"/>
            <a:lvl5pPr marL="2057400" indent="-22860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en-AU" altLang="en-US" dirty="0"/>
              <a:t>FOCALISATION POSITIVE</a:t>
            </a:r>
          </a:p>
        </p:txBody>
      </p:sp>
    </p:spTree>
    <p:custDataLst>
      <p:tags r:id="rId1"/>
    </p:custDataLst>
    <p:extLst>
      <p:ext uri="{BB962C8B-B14F-4D97-AF65-F5344CB8AC3E}">
        <p14:creationId xmlns:p14="http://schemas.microsoft.com/office/powerpoint/2010/main" val="244674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4224" y="958849"/>
            <a:ext cx="8534400" cy="2205732"/>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fr-FR" sz="2000" b="1" dirty="0" smtClean="0">
                <a:solidFill>
                  <a:srgbClr val="17375E"/>
                </a:solidFill>
                <a:latin typeface="Gill Sans" panose="020B0604020202020204"/>
              </a:rPr>
              <a:t>Intention</a:t>
            </a:r>
            <a:endParaRPr lang="fr-FR" sz="2000" b="1" dirty="0">
              <a:solidFill>
                <a:srgbClr val="17375E"/>
              </a:solidFill>
              <a:latin typeface="Gill Sans" panose="020B0604020202020204"/>
            </a:endParaRPr>
          </a:p>
          <a:p>
            <a:pPr algn="just">
              <a:lnSpc>
                <a:spcPts val="2000"/>
              </a:lnSpc>
              <a:spcBef>
                <a:spcPts val="1200"/>
              </a:spcBef>
              <a:spcAft>
                <a:spcPts val="1200"/>
              </a:spcAft>
            </a:pPr>
            <a:r>
              <a:rPr lang="fr-FR" sz="2000" dirty="0">
                <a:solidFill>
                  <a:srgbClr val="17375E"/>
                </a:solidFill>
                <a:latin typeface="Gill Sans" panose="020B0604020202020204"/>
              </a:rPr>
              <a:t>explorer l'intention positive (ou but) du </a:t>
            </a:r>
            <a:r>
              <a:rPr lang="fr-FR" sz="2000" dirty="0" smtClean="0">
                <a:solidFill>
                  <a:srgbClr val="17375E"/>
                </a:solidFill>
                <a:latin typeface="Gill Sans" panose="020B0604020202020204"/>
              </a:rPr>
              <a:t>comportement</a:t>
            </a:r>
            <a:endParaRPr lang="fr-FR" sz="2000" dirty="0">
              <a:solidFill>
                <a:srgbClr val="17375E"/>
              </a:solidFill>
              <a:latin typeface="Gill Sans" panose="020B0604020202020204"/>
            </a:endParaRPr>
          </a:p>
          <a:p>
            <a:pPr marL="285750" indent="-28575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 </a:t>
            </a:r>
            <a:r>
              <a:rPr lang="fr-FR" sz="2000" dirty="0" smtClean="0">
                <a:solidFill>
                  <a:srgbClr val="17375E"/>
                </a:solidFill>
                <a:latin typeface="Gill Sans" panose="020B0604020202020204"/>
              </a:rPr>
              <a:t>Je </a:t>
            </a:r>
            <a:r>
              <a:rPr lang="fr-FR" sz="2000" dirty="0" smtClean="0">
                <a:solidFill>
                  <a:srgbClr val="17375E"/>
                </a:solidFill>
                <a:latin typeface="Gill Sans" panose="020B0604020202020204"/>
              </a:rPr>
              <a:t>ne trouve pas ma forme aujourd'hui »</a:t>
            </a:r>
          </a:p>
          <a:p>
            <a:pPr marL="285750" indent="-28575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C’est </a:t>
            </a:r>
            <a:r>
              <a:rPr lang="fr-FR" sz="2000" dirty="0">
                <a:solidFill>
                  <a:srgbClr val="17375E"/>
                </a:solidFill>
                <a:latin typeface="Gill Sans" panose="020B0604020202020204"/>
              </a:rPr>
              <a:t>un signal très important </a:t>
            </a:r>
            <a:r>
              <a:rPr lang="fr-FR" sz="2000" dirty="0" smtClean="0">
                <a:solidFill>
                  <a:srgbClr val="17375E"/>
                </a:solidFill>
                <a:latin typeface="Gill Sans" panose="020B0604020202020204"/>
              </a:rPr>
              <a:t>pour </a:t>
            </a:r>
            <a:r>
              <a:rPr lang="fr-FR" sz="2000" dirty="0">
                <a:solidFill>
                  <a:srgbClr val="17375E"/>
                </a:solidFill>
                <a:latin typeface="Gill Sans" panose="020B0604020202020204"/>
              </a:rPr>
              <a:t>faire attention à votre régime alimentaire</a:t>
            </a:r>
            <a:r>
              <a:rPr lang="fr-FR" sz="2000" dirty="0" smtClean="0">
                <a:solidFill>
                  <a:srgbClr val="17375E"/>
                </a:solidFill>
                <a:latin typeface="Gill Sans" panose="020B0604020202020204"/>
              </a:rPr>
              <a:t>.</a:t>
            </a:r>
          </a:p>
        </p:txBody>
      </p:sp>
      <p:sp>
        <p:nvSpPr>
          <p:cNvPr id="4" name="ZoneTexte 3"/>
          <p:cNvSpPr txBox="1"/>
          <p:nvPr/>
        </p:nvSpPr>
        <p:spPr>
          <a:xfrm>
            <a:off x="4000500" y="6286499"/>
            <a:ext cx="1270000" cy="279400"/>
          </a:xfrm>
          <a:prstGeom prst="rect">
            <a:avLst/>
          </a:prstGeom>
          <a:noFill/>
        </p:spPr>
        <p:txBody>
          <a:bodyPr vert="horz" rtlCol="0">
            <a:spAutoFit/>
          </a:bodyPr>
          <a:lstStyle/>
          <a:p>
            <a:pPr algn="ctr"/>
            <a:fld id="{4466FC29-6915-4286-B7C8-1F164E68AF25}" type="slidenum">
              <a:rPr lang="fr-FR" sz="1200" smtClean="0">
                <a:latin typeface="Gill Sans" panose="020B0604020202020204"/>
              </a:rPr>
              <a:pPr algn="ctr"/>
              <a:t>17</a:t>
            </a:fld>
            <a:r>
              <a:rPr lang="fr-FR" sz="1200" smtClean="0">
                <a:latin typeface="Gill Sans" panose="020B0604020202020204"/>
              </a:rPr>
              <a:t> / 21</a:t>
            </a:r>
            <a:endParaRPr lang="fr-FR" sz="1200">
              <a:latin typeface="Gill Sans" panose="020B0604020202020204"/>
            </a:endParaRPr>
          </a:p>
        </p:txBody>
      </p:sp>
      <p:sp>
        <p:nvSpPr>
          <p:cNvPr id="5"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fr-FR"/>
            </a:defPPr>
            <a:lvl1pPr eaLnBrk="1" hangingPunct="1">
              <a:defRPr b="1">
                <a:solidFill>
                  <a:srgbClr val="C2113A"/>
                </a:solidFill>
              </a:defRPr>
            </a:lvl1pPr>
            <a:lvl2pPr marL="742950" indent="-285750"/>
            <a:lvl3pPr marL="1143000" indent="-228600"/>
            <a:lvl4pPr marL="1600200" indent="-228600"/>
            <a:lvl5pPr marL="2057400" indent="-22860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en-AU" altLang="en-US" dirty="0"/>
              <a:t>FOCALISATION POSITIVE</a:t>
            </a:r>
          </a:p>
        </p:txBody>
      </p:sp>
    </p:spTree>
    <p:custDataLst>
      <p:tags r:id="rId1"/>
    </p:custDataLst>
    <p:extLst>
      <p:ext uri="{BB962C8B-B14F-4D97-AF65-F5344CB8AC3E}">
        <p14:creationId xmlns:p14="http://schemas.microsoft.com/office/powerpoint/2010/main" val="425398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4225" y="958849"/>
            <a:ext cx="8534400" cy="3898503"/>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fr-FR" sz="2000" b="1" dirty="0">
                <a:solidFill>
                  <a:srgbClr val="17375E"/>
                </a:solidFill>
                <a:latin typeface="Gill Sans" panose="020B0604020202020204"/>
              </a:rPr>
              <a:t>Index </a:t>
            </a:r>
            <a:r>
              <a:rPr lang="fr-FR" sz="2000" b="1" dirty="0" smtClean="0">
                <a:solidFill>
                  <a:srgbClr val="17375E"/>
                </a:solidFill>
                <a:latin typeface="Gill Sans" panose="020B0604020202020204"/>
              </a:rPr>
              <a:t>référentiel</a:t>
            </a:r>
            <a:endParaRPr lang="fr-FR" sz="2000" dirty="0">
              <a:solidFill>
                <a:srgbClr val="17375E"/>
              </a:solidFill>
              <a:latin typeface="Gill Sans" panose="020B0604020202020204"/>
            </a:endParaRPr>
          </a:p>
          <a:p>
            <a:pPr algn="just">
              <a:lnSpc>
                <a:spcPts val="2000"/>
              </a:lnSpc>
              <a:spcBef>
                <a:spcPts val="1200"/>
              </a:spcBef>
              <a:spcAft>
                <a:spcPts val="1200"/>
              </a:spcAft>
            </a:pPr>
            <a:r>
              <a:rPr lang="fr-FR" sz="2000" dirty="0">
                <a:solidFill>
                  <a:srgbClr val="17375E"/>
                </a:solidFill>
                <a:latin typeface="Gill Sans" panose="020B0604020202020204"/>
              </a:rPr>
              <a:t>Changer la référence vers une autre personne</a:t>
            </a:r>
          </a:p>
          <a:p>
            <a:pPr algn="just">
              <a:lnSpc>
                <a:spcPts val="2000"/>
              </a:lnSpc>
              <a:spcBef>
                <a:spcPts val="1200"/>
              </a:spcBef>
              <a:spcAft>
                <a:spcPts val="1200"/>
              </a:spcAft>
            </a:pPr>
            <a:r>
              <a:rPr lang="fr-FR" sz="2000" dirty="0">
                <a:solidFill>
                  <a:srgbClr val="17375E"/>
                </a:solidFill>
                <a:latin typeface="Gill Sans" panose="020B0604020202020204"/>
              </a:rPr>
              <a:t>« Tout le monde pense que je me trompe »</a:t>
            </a:r>
          </a:p>
          <a:p>
            <a:pPr marL="342900" indent="-34290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 </a:t>
            </a:r>
            <a:r>
              <a:rPr lang="fr-FR" sz="2000" dirty="0">
                <a:solidFill>
                  <a:srgbClr val="17375E"/>
                </a:solidFill>
                <a:latin typeface="Gill Sans" panose="020B0604020202020204"/>
              </a:rPr>
              <a:t>Je ne pense pas que vous avez tort »</a:t>
            </a:r>
          </a:p>
          <a:p>
            <a:pPr marL="342900" indent="-34290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 Qu'est-ce </a:t>
            </a:r>
            <a:r>
              <a:rPr lang="fr-FR" sz="2000" dirty="0">
                <a:solidFill>
                  <a:srgbClr val="17375E"/>
                </a:solidFill>
                <a:latin typeface="Gill Sans" panose="020B0604020202020204"/>
              </a:rPr>
              <a:t>que tu </a:t>
            </a:r>
            <a:r>
              <a:rPr lang="fr-FR" sz="2000" dirty="0" smtClean="0">
                <a:solidFill>
                  <a:srgbClr val="17375E"/>
                </a:solidFill>
                <a:latin typeface="Gill Sans" panose="020B0604020202020204"/>
              </a:rPr>
              <a:t>penses ? »</a:t>
            </a:r>
            <a:endParaRPr lang="fr-FR" sz="2000" dirty="0">
              <a:solidFill>
                <a:srgbClr val="17375E"/>
              </a:solidFill>
              <a:latin typeface="Gill Sans" panose="020B0604020202020204"/>
            </a:endParaRPr>
          </a:p>
          <a:p>
            <a:pPr marL="342900" indent="-34290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 </a:t>
            </a:r>
            <a:r>
              <a:rPr lang="fr-FR" sz="2000" dirty="0">
                <a:solidFill>
                  <a:srgbClr val="17375E"/>
                </a:solidFill>
                <a:latin typeface="Gill Sans" panose="020B0604020202020204"/>
              </a:rPr>
              <a:t>Pensez-vous que vous avez </a:t>
            </a:r>
            <a:r>
              <a:rPr lang="fr-FR" sz="2000" dirty="0" smtClean="0">
                <a:solidFill>
                  <a:srgbClr val="17375E"/>
                </a:solidFill>
                <a:latin typeface="Gill Sans" panose="020B0604020202020204"/>
              </a:rPr>
              <a:t>tort ? </a:t>
            </a:r>
            <a:r>
              <a:rPr lang="fr-FR" sz="2000" dirty="0">
                <a:solidFill>
                  <a:srgbClr val="17375E"/>
                </a:solidFill>
                <a:latin typeface="Gill Sans" panose="020B0604020202020204"/>
              </a:rPr>
              <a:t>»</a:t>
            </a:r>
          </a:p>
          <a:p>
            <a:pPr marL="342900" indent="-34290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 </a:t>
            </a:r>
            <a:r>
              <a:rPr lang="fr-FR" sz="2000" dirty="0">
                <a:solidFill>
                  <a:srgbClr val="17375E"/>
                </a:solidFill>
                <a:latin typeface="Gill Sans" panose="020B0604020202020204"/>
              </a:rPr>
              <a:t>Vous serez surpris de savoir que votre collègue pense que vous avez raison »</a:t>
            </a:r>
          </a:p>
        </p:txBody>
      </p:sp>
      <p:sp>
        <p:nvSpPr>
          <p:cNvPr id="4" name="ZoneTexte 3"/>
          <p:cNvSpPr txBox="1"/>
          <p:nvPr/>
        </p:nvSpPr>
        <p:spPr>
          <a:xfrm>
            <a:off x="4000500" y="6286499"/>
            <a:ext cx="1270000" cy="279400"/>
          </a:xfrm>
          <a:prstGeom prst="rect">
            <a:avLst/>
          </a:prstGeom>
          <a:noFill/>
        </p:spPr>
        <p:txBody>
          <a:bodyPr vert="horz" rtlCol="0">
            <a:spAutoFit/>
          </a:bodyPr>
          <a:lstStyle/>
          <a:p>
            <a:pPr algn="ctr"/>
            <a:fld id="{5A816758-6596-4F8A-AF41-BDF406025F63}" type="slidenum">
              <a:rPr lang="fr-FR" sz="1200" smtClean="0">
                <a:latin typeface="Gill Sans" panose="020B0604020202020204"/>
              </a:rPr>
              <a:pPr algn="ctr"/>
              <a:t>18</a:t>
            </a:fld>
            <a:r>
              <a:rPr lang="fr-FR" sz="1200" smtClean="0">
                <a:latin typeface="Gill Sans" panose="020B0604020202020204"/>
              </a:rPr>
              <a:t> / 21</a:t>
            </a:r>
            <a:endParaRPr lang="fr-FR" sz="1200">
              <a:latin typeface="Gill Sans" panose="020B0604020202020204"/>
            </a:endParaRPr>
          </a:p>
        </p:txBody>
      </p:sp>
      <p:sp>
        <p:nvSpPr>
          <p:cNvPr id="5"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fr-FR"/>
            </a:defPPr>
            <a:lvl1pPr eaLnBrk="1" hangingPunct="1">
              <a:defRPr b="1">
                <a:solidFill>
                  <a:srgbClr val="C2113A"/>
                </a:solidFill>
              </a:defRPr>
            </a:lvl1pPr>
            <a:lvl2pPr marL="742950" indent="-285750"/>
            <a:lvl3pPr marL="1143000" indent="-228600"/>
            <a:lvl4pPr marL="1600200" indent="-228600"/>
            <a:lvl5pPr marL="2057400" indent="-22860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en-AU" altLang="en-US" dirty="0"/>
              <a:t>FOCALISATION POSITIVE</a:t>
            </a:r>
          </a:p>
        </p:txBody>
      </p:sp>
    </p:spTree>
    <p:custDataLst>
      <p:tags r:id="rId1"/>
    </p:custDataLst>
    <p:extLst>
      <p:ext uri="{BB962C8B-B14F-4D97-AF65-F5344CB8AC3E}">
        <p14:creationId xmlns:p14="http://schemas.microsoft.com/office/powerpoint/2010/main" val="153988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4224" y="958850"/>
            <a:ext cx="8534400" cy="1949252"/>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fr-FR" sz="2000" b="1" dirty="0">
                <a:solidFill>
                  <a:srgbClr val="17375E"/>
                </a:solidFill>
                <a:latin typeface="Gill Sans" panose="020B0604020202020204"/>
              </a:rPr>
              <a:t>Self </a:t>
            </a:r>
            <a:r>
              <a:rPr lang="fr-FR" sz="2000" b="1" dirty="0" err="1" smtClean="0">
                <a:solidFill>
                  <a:srgbClr val="17375E"/>
                </a:solidFill>
                <a:latin typeface="Gill Sans" panose="020B0604020202020204"/>
              </a:rPr>
              <a:t>Apply</a:t>
            </a:r>
            <a:endParaRPr lang="fr-FR" sz="2000" dirty="0" smtClean="0">
              <a:solidFill>
                <a:srgbClr val="17375E"/>
              </a:solidFill>
              <a:latin typeface="Gill Sans" panose="020B0604020202020204"/>
            </a:endParaRPr>
          </a:p>
          <a:p>
            <a:pPr algn="just">
              <a:lnSpc>
                <a:spcPts val="2000"/>
              </a:lnSpc>
              <a:spcBef>
                <a:spcPts val="1200"/>
              </a:spcBef>
              <a:spcAft>
                <a:spcPts val="1200"/>
              </a:spcAft>
            </a:pPr>
            <a:r>
              <a:rPr lang="fr-FR" sz="2000" dirty="0" smtClean="0">
                <a:solidFill>
                  <a:srgbClr val="17375E"/>
                </a:solidFill>
                <a:latin typeface="Gill Sans" panose="020B0604020202020204"/>
              </a:rPr>
              <a:t>Appliquer </a:t>
            </a:r>
            <a:r>
              <a:rPr lang="fr-FR" sz="2000" dirty="0">
                <a:solidFill>
                  <a:srgbClr val="17375E"/>
                </a:solidFill>
                <a:latin typeface="Gill Sans" panose="020B0604020202020204"/>
              </a:rPr>
              <a:t>le commentaire / phrase directement à l’interlocuteur</a:t>
            </a:r>
          </a:p>
          <a:p>
            <a:pPr algn="just">
              <a:lnSpc>
                <a:spcPts val="2000"/>
              </a:lnSpc>
              <a:spcBef>
                <a:spcPts val="1200"/>
              </a:spcBef>
              <a:spcAft>
                <a:spcPts val="1200"/>
              </a:spcAft>
            </a:pPr>
            <a:r>
              <a:rPr lang="fr-FR" sz="2000" dirty="0">
                <a:solidFill>
                  <a:srgbClr val="17375E"/>
                </a:solidFill>
                <a:latin typeface="Gill Sans" panose="020B0604020202020204"/>
              </a:rPr>
              <a:t>Ce collaborateur est toujours en train de me </a:t>
            </a:r>
            <a:r>
              <a:rPr lang="fr-FR" sz="2000" dirty="0" smtClean="0">
                <a:solidFill>
                  <a:srgbClr val="17375E"/>
                </a:solidFill>
                <a:latin typeface="Gill Sans" panose="020B0604020202020204"/>
              </a:rPr>
              <a:t>juger</a:t>
            </a:r>
            <a:endParaRPr lang="fr-FR" sz="2000" dirty="0">
              <a:solidFill>
                <a:srgbClr val="17375E"/>
              </a:solidFill>
              <a:latin typeface="Gill Sans" panose="020B0604020202020204"/>
            </a:endParaRPr>
          </a:p>
          <a:p>
            <a:pPr marL="342900" indent="-34290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 </a:t>
            </a:r>
            <a:r>
              <a:rPr lang="fr-FR" sz="2000" dirty="0">
                <a:solidFill>
                  <a:srgbClr val="17375E"/>
                </a:solidFill>
                <a:latin typeface="Gill Sans" panose="020B0604020202020204"/>
              </a:rPr>
              <a:t>Vous n’êtes pas en train de le juger maintenant »</a:t>
            </a:r>
          </a:p>
        </p:txBody>
      </p:sp>
      <p:sp>
        <p:nvSpPr>
          <p:cNvPr id="4" name="ZoneTexte 3"/>
          <p:cNvSpPr txBox="1"/>
          <p:nvPr/>
        </p:nvSpPr>
        <p:spPr>
          <a:xfrm>
            <a:off x="4000500" y="6286499"/>
            <a:ext cx="1270000" cy="279400"/>
          </a:xfrm>
          <a:prstGeom prst="rect">
            <a:avLst/>
          </a:prstGeom>
          <a:noFill/>
        </p:spPr>
        <p:txBody>
          <a:bodyPr vert="horz" rtlCol="0">
            <a:spAutoFit/>
          </a:bodyPr>
          <a:lstStyle/>
          <a:p>
            <a:pPr algn="ctr"/>
            <a:fld id="{8872C22A-C331-4355-88E6-B0ED6325C402}" type="slidenum">
              <a:rPr lang="fr-FR" sz="1200" smtClean="0">
                <a:latin typeface="Gill Sans" panose="020B0604020202020204"/>
              </a:rPr>
              <a:pPr algn="ctr"/>
              <a:t>19</a:t>
            </a:fld>
            <a:r>
              <a:rPr lang="fr-FR" sz="1200" smtClean="0">
                <a:latin typeface="Gill Sans" panose="020B0604020202020204"/>
              </a:rPr>
              <a:t> / 21</a:t>
            </a:r>
            <a:endParaRPr lang="fr-FR" sz="1200">
              <a:latin typeface="Gill Sans" panose="020B0604020202020204"/>
            </a:endParaRPr>
          </a:p>
        </p:txBody>
      </p:sp>
      <p:sp>
        <p:nvSpPr>
          <p:cNvPr id="5"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fr-FR"/>
            </a:defPPr>
            <a:lvl1pPr eaLnBrk="1" hangingPunct="1">
              <a:defRPr b="1">
                <a:solidFill>
                  <a:srgbClr val="C2113A"/>
                </a:solidFill>
              </a:defRPr>
            </a:lvl1pPr>
            <a:lvl2pPr marL="742950" indent="-285750"/>
            <a:lvl3pPr marL="1143000" indent="-228600"/>
            <a:lvl4pPr marL="1600200" indent="-228600"/>
            <a:lvl5pPr marL="2057400" indent="-22860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en-AU" altLang="en-US" dirty="0"/>
              <a:t>FOCALISATION POSITIVE</a:t>
            </a:r>
          </a:p>
        </p:txBody>
      </p:sp>
    </p:spTree>
    <p:custDataLst>
      <p:tags r:id="rId1"/>
    </p:custDataLst>
    <p:extLst>
      <p:ext uri="{BB962C8B-B14F-4D97-AF65-F5344CB8AC3E}">
        <p14:creationId xmlns:p14="http://schemas.microsoft.com/office/powerpoint/2010/main" val="315362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000500" y="6286499"/>
            <a:ext cx="1270000" cy="279400"/>
          </a:xfrm>
          <a:prstGeom prst="rect">
            <a:avLst/>
          </a:prstGeom>
          <a:noFill/>
        </p:spPr>
        <p:txBody>
          <a:bodyPr vert="horz" rtlCol="0">
            <a:spAutoFit/>
          </a:bodyPr>
          <a:lstStyle/>
          <a:p>
            <a:pPr algn="ctr"/>
            <a:fld id="{DD9B1D98-0ADF-424B-8DFE-4183E0B34C49}" type="slidenum">
              <a:rPr lang="fr-FR" sz="1200" smtClean="0">
                <a:latin typeface="Gill Sans" panose="020B0604020202020204"/>
              </a:rPr>
              <a:pPr algn="ctr"/>
              <a:t>2</a:t>
            </a:fld>
            <a:r>
              <a:rPr lang="fr-FR" sz="1200" smtClean="0">
                <a:latin typeface="Gill Sans" panose="020B0604020202020204"/>
              </a:rPr>
              <a:t> / 21</a:t>
            </a:r>
            <a:endParaRPr lang="fr-FR" sz="1200">
              <a:latin typeface="Gill Sans" panose="020B0604020202020204"/>
            </a:endParaRPr>
          </a:p>
        </p:txBody>
      </p:sp>
      <p:sp>
        <p:nvSpPr>
          <p:cNvPr id="5" name="Shape 70"/>
          <p:cNvSpPr/>
          <p:nvPr/>
        </p:nvSpPr>
        <p:spPr>
          <a:xfrm>
            <a:off x="311150" y="958850"/>
            <a:ext cx="2616200" cy="720725"/>
          </a:xfrm>
          <a:prstGeom prst="roundRect">
            <a:avLst>
              <a:gd name="adj" fmla="val 16667"/>
            </a:avLst>
          </a:prstGeom>
          <a:solidFill>
            <a:srgbClr val="C0504D"/>
          </a:solid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FFFFFF"/>
              </a:buClr>
              <a:buSzPct val="25000"/>
              <a:buFont typeface="Arial"/>
              <a:buNone/>
            </a:pPr>
            <a:r>
              <a:rPr lang="fr-FR" sz="1600" b="0" i="0" u="none" strike="noStrike" cap="none" dirty="0">
                <a:solidFill>
                  <a:srgbClr val="FFFFFF"/>
                </a:solidFill>
                <a:latin typeface="Gill Sans" panose="020B0604020202020204" charset="0"/>
                <a:sym typeface="Arial"/>
              </a:rPr>
              <a:t>ENGAGEMENT</a:t>
            </a:r>
          </a:p>
        </p:txBody>
      </p:sp>
      <p:sp>
        <p:nvSpPr>
          <p:cNvPr id="6" name="Shape 71"/>
          <p:cNvSpPr/>
          <p:nvPr/>
        </p:nvSpPr>
        <p:spPr>
          <a:xfrm>
            <a:off x="311150" y="1987550"/>
            <a:ext cx="2616200" cy="720725"/>
          </a:xfrm>
          <a:prstGeom prst="roundRect">
            <a:avLst>
              <a:gd name="adj" fmla="val 16667"/>
            </a:avLst>
          </a:prstGeom>
          <a:solidFill>
            <a:srgbClr val="833E90"/>
          </a:solid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FFFFFF"/>
              </a:buClr>
              <a:buSzPct val="25000"/>
              <a:buFont typeface="Arial"/>
              <a:buNone/>
            </a:pPr>
            <a:r>
              <a:rPr lang="fr-FR" sz="1600" b="0" i="0" u="none" strike="noStrike" cap="none">
                <a:solidFill>
                  <a:srgbClr val="FFFFFF"/>
                </a:solidFill>
                <a:latin typeface="Gill Sans" panose="020B0604020202020204" charset="0"/>
                <a:sym typeface="Arial"/>
              </a:rPr>
              <a:t>RESPECT</a:t>
            </a:r>
          </a:p>
        </p:txBody>
      </p:sp>
      <p:sp>
        <p:nvSpPr>
          <p:cNvPr id="7" name="Shape 72"/>
          <p:cNvSpPr/>
          <p:nvPr/>
        </p:nvSpPr>
        <p:spPr>
          <a:xfrm>
            <a:off x="311150" y="3016250"/>
            <a:ext cx="2616200" cy="720725"/>
          </a:xfrm>
          <a:prstGeom prst="roundRect">
            <a:avLst>
              <a:gd name="adj" fmla="val 16667"/>
            </a:avLst>
          </a:prstGeom>
          <a:solidFill>
            <a:srgbClr val="1DB8D1"/>
          </a:solidFill>
          <a:ln w="9525" cap="flat" cmpd="sng">
            <a:solidFill>
              <a:srgbClr val="FFFFFF"/>
            </a:solidFill>
            <a:prstDash val="solid"/>
            <a:round/>
            <a:headEnd type="none" w="med" len="med"/>
            <a:tailEnd type="none" w="med" len="med"/>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FFFFFF"/>
              </a:buClr>
              <a:buSzPct val="25000"/>
              <a:buFont typeface="Arial"/>
              <a:buNone/>
            </a:pPr>
            <a:r>
              <a:rPr lang="fr-FR" sz="1600" b="0" i="0" u="none" strike="noStrike" cap="none">
                <a:solidFill>
                  <a:srgbClr val="FFFFFF"/>
                </a:solidFill>
                <a:latin typeface="Gill Sans" panose="020B0604020202020204" charset="0"/>
                <a:sym typeface="Arial"/>
              </a:rPr>
              <a:t>COMMUNICATION POSITIVE</a:t>
            </a:r>
          </a:p>
        </p:txBody>
      </p:sp>
      <p:sp>
        <p:nvSpPr>
          <p:cNvPr id="8" name="Shape 73"/>
          <p:cNvSpPr/>
          <p:nvPr/>
        </p:nvSpPr>
        <p:spPr>
          <a:xfrm>
            <a:off x="311150" y="4044950"/>
            <a:ext cx="2616200" cy="720725"/>
          </a:xfrm>
          <a:prstGeom prst="roundRect">
            <a:avLst>
              <a:gd name="adj" fmla="val 16667"/>
            </a:avLst>
          </a:prstGeom>
          <a:solidFill>
            <a:srgbClr val="FC8A0E"/>
          </a:solidFill>
          <a:ln w="9525" cap="flat" cmpd="sng">
            <a:solidFill>
              <a:srgbClr val="FFFFFF"/>
            </a:solidFill>
            <a:prstDash val="solid"/>
            <a:round/>
            <a:headEnd type="none" w="med" len="med"/>
            <a:tailEnd type="none" w="med" len="med"/>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FFFFFF"/>
              </a:buClr>
              <a:buSzPct val="25000"/>
              <a:buFont typeface="Arial"/>
              <a:buNone/>
            </a:pPr>
            <a:r>
              <a:rPr lang="fr-FR" sz="1600" b="0" i="0" u="none" strike="noStrike" cap="none" dirty="0" smtClean="0">
                <a:solidFill>
                  <a:srgbClr val="FFFFFF"/>
                </a:solidFill>
                <a:latin typeface="Gill Sans" panose="020B0604020202020204" charset="0"/>
                <a:sym typeface="Arial"/>
              </a:rPr>
              <a:t>PROFESSIONNALISME</a:t>
            </a:r>
            <a:endParaRPr lang="fr-FR" sz="1600" b="0" i="0" u="none" strike="noStrike" cap="none" dirty="0">
              <a:solidFill>
                <a:srgbClr val="FFFFFF"/>
              </a:solidFill>
              <a:latin typeface="Gill Sans" panose="020B0604020202020204" charset="0"/>
              <a:sym typeface="Arial"/>
            </a:endParaRPr>
          </a:p>
        </p:txBody>
      </p:sp>
      <p:sp>
        <p:nvSpPr>
          <p:cNvPr id="9" name="Shape 74"/>
          <p:cNvSpPr/>
          <p:nvPr/>
        </p:nvSpPr>
        <p:spPr>
          <a:xfrm>
            <a:off x="3233738" y="958850"/>
            <a:ext cx="5489575" cy="720725"/>
          </a:xfrm>
          <a:prstGeom prst="roundRect">
            <a:avLst>
              <a:gd name="adj" fmla="val 16667"/>
            </a:avLst>
          </a:prstGeom>
          <a:noFill/>
          <a:ln w="9525" cap="flat" cmpd="sng">
            <a:solidFill>
              <a:srgbClr val="C0504D"/>
            </a:solidFill>
            <a:prstDash val="solid"/>
            <a:round/>
            <a:headEnd type="none" w="med" len="med"/>
            <a:tailEnd type="none" w="med" len="med"/>
          </a:ln>
        </p:spPr>
        <p:txBody>
          <a:bodyPr wrap="square" lIns="91425" tIns="45700" rIns="91425" bIns="45700" anchor="ctr" anchorCtr="0">
            <a:noAutofit/>
          </a:bodyPr>
          <a:lstStyle/>
          <a:p>
            <a:pPr marL="0" marR="0" lvl="0" indent="0" algn="l" rtl="0">
              <a:lnSpc>
                <a:spcPct val="100000"/>
              </a:lnSpc>
              <a:spcBef>
                <a:spcPts val="0"/>
              </a:spcBef>
              <a:spcAft>
                <a:spcPts val="0"/>
              </a:spcAft>
              <a:buClr>
                <a:srgbClr val="002A6C"/>
              </a:buClr>
              <a:buSzPct val="25000"/>
              <a:buFont typeface="Arial"/>
              <a:buNone/>
            </a:pPr>
            <a:r>
              <a:rPr lang="fr-FR" sz="1600" b="0" i="0" u="none" strike="noStrike" cap="none">
                <a:solidFill>
                  <a:srgbClr val="002A6C"/>
                </a:solidFill>
                <a:latin typeface="Gill Sans" panose="020B0604020202020204" charset="0"/>
                <a:sym typeface="Arial"/>
              </a:rPr>
              <a:t>S’engager activement dans toutes les activités et discussions </a:t>
            </a:r>
          </a:p>
        </p:txBody>
      </p:sp>
      <p:sp>
        <p:nvSpPr>
          <p:cNvPr id="10" name="Shape 75"/>
          <p:cNvSpPr/>
          <p:nvPr/>
        </p:nvSpPr>
        <p:spPr>
          <a:xfrm>
            <a:off x="3248025" y="1989138"/>
            <a:ext cx="5487988" cy="720725"/>
          </a:xfrm>
          <a:prstGeom prst="roundRect">
            <a:avLst>
              <a:gd name="adj" fmla="val 16667"/>
            </a:avLst>
          </a:prstGeom>
          <a:noFill/>
          <a:ln w="9525" cap="flat" cmpd="sng">
            <a:solidFill>
              <a:srgbClr val="833E90"/>
            </a:solidFill>
            <a:prstDash val="solid"/>
            <a:round/>
            <a:headEnd type="none" w="med" len="med"/>
            <a:tailEnd type="none" w="med" len="med"/>
          </a:ln>
        </p:spPr>
        <p:txBody>
          <a:bodyPr wrap="square" lIns="91425" tIns="45700" rIns="91425" bIns="45700" anchor="ctr" anchorCtr="0">
            <a:noAutofit/>
          </a:bodyPr>
          <a:lstStyle/>
          <a:p>
            <a:pPr marL="171450" marR="0" lvl="0" indent="-171450" algn="l" rtl="0">
              <a:lnSpc>
                <a:spcPct val="100000"/>
              </a:lnSpc>
              <a:spcBef>
                <a:spcPts val="0"/>
              </a:spcBef>
              <a:spcAft>
                <a:spcPts val="0"/>
              </a:spcAft>
              <a:buClr>
                <a:srgbClr val="002A6C"/>
              </a:buClr>
              <a:buSzPct val="100000"/>
              <a:buFont typeface="Arial"/>
              <a:buChar char="-"/>
            </a:pPr>
            <a:r>
              <a:rPr lang="fr-FR" sz="1600" b="0" i="0" u="none" strike="noStrike" cap="none">
                <a:solidFill>
                  <a:srgbClr val="002A6C"/>
                </a:solidFill>
                <a:latin typeface="Gill Sans" panose="020B0604020202020204" charset="0"/>
                <a:sym typeface="Arial"/>
              </a:rPr>
              <a:t>Se respecter soi-même et respecter les autres</a:t>
            </a:r>
            <a:r>
              <a:rPr lang="fr-FR" sz="1600" b="0" i="0" u="none" strike="noStrike" cap="none" smtClean="0">
                <a:solidFill>
                  <a:srgbClr val="002A6C"/>
                </a:solidFill>
                <a:latin typeface="Gill Sans" panose="020B0604020202020204" charset="0"/>
                <a:sym typeface="Arial"/>
              </a:rPr>
              <a:t>.</a:t>
            </a:r>
            <a:endParaRPr lang="fr-FR" sz="1600" b="0" i="0" u="none" strike="noStrike" cap="none">
              <a:solidFill>
                <a:srgbClr val="002A6C"/>
              </a:solidFill>
              <a:latin typeface="Gill Sans" panose="020B0604020202020204" charset="0"/>
              <a:sym typeface="Arial"/>
            </a:endParaRPr>
          </a:p>
          <a:p>
            <a:pPr marL="171450" marR="0" lvl="0" indent="-171450" algn="l" rtl="0">
              <a:lnSpc>
                <a:spcPct val="100000"/>
              </a:lnSpc>
              <a:spcBef>
                <a:spcPts val="0"/>
              </a:spcBef>
              <a:spcAft>
                <a:spcPts val="0"/>
              </a:spcAft>
              <a:buClr>
                <a:srgbClr val="002A6C"/>
              </a:buClr>
              <a:buSzPct val="100000"/>
              <a:buFont typeface="Arial"/>
              <a:buChar char="-"/>
            </a:pPr>
            <a:r>
              <a:rPr lang="fr-FR" sz="1600" b="0" i="0" u="none" strike="noStrike" cap="none">
                <a:solidFill>
                  <a:srgbClr val="002A6C"/>
                </a:solidFill>
                <a:latin typeface="Gill Sans" panose="020B0604020202020204" charset="0"/>
                <a:sym typeface="Arial"/>
              </a:rPr>
              <a:t>Etre attentif aux feedbacks des autres</a:t>
            </a:r>
          </a:p>
        </p:txBody>
      </p:sp>
      <p:sp>
        <p:nvSpPr>
          <p:cNvPr id="11" name="Shape 76"/>
          <p:cNvSpPr/>
          <p:nvPr/>
        </p:nvSpPr>
        <p:spPr>
          <a:xfrm>
            <a:off x="3248025" y="3016250"/>
            <a:ext cx="5487988" cy="720725"/>
          </a:xfrm>
          <a:prstGeom prst="roundRect">
            <a:avLst>
              <a:gd name="adj" fmla="val 16667"/>
            </a:avLst>
          </a:prstGeom>
          <a:noFill/>
          <a:ln w="9525" cap="flat" cmpd="sng">
            <a:solidFill>
              <a:srgbClr val="1DB8D1"/>
            </a:solidFill>
            <a:prstDash val="solid"/>
            <a:round/>
            <a:headEnd type="none" w="med" len="med"/>
            <a:tailEnd type="none" w="med" len="med"/>
          </a:ln>
        </p:spPr>
        <p:txBody>
          <a:bodyPr wrap="square" lIns="91425" tIns="45700" rIns="91425" bIns="45700" anchor="ctr" anchorCtr="0">
            <a:noAutofit/>
          </a:bodyPr>
          <a:lstStyle/>
          <a:p>
            <a:pPr marL="171450" marR="0" lvl="0" indent="-171450" algn="l" rtl="0">
              <a:lnSpc>
                <a:spcPct val="100000"/>
              </a:lnSpc>
              <a:spcBef>
                <a:spcPts val="0"/>
              </a:spcBef>
              <a:spcAft>
                <a:spcPts val="0"/>
              </a:spcAft>
              <a:buClr>
                <a:srgbClr val="002A6C"/>
              </a:buClr>
              <a:buSzPct val="100000"/>
              <a:buFont typeface="Arial"/>
              <a:buChar char="-"/>
            </a:pPr>
            <a:r>
              <a:rPr lang="fr-FR" sz="1600" b="0" i="0" u="none" strike="noStrike" cap="none" smtClean="0">
                <a:solidFill>
                  <a:srgbClr val="002A6C"/>
                </a:solidFill>
                <a:latin typeface="Gill Sans" panose="020B0604020202020204" charset="0"/>
                <a:sym typeface="Arial"/>
              </a:rPr>
              <a:t>Ecouter les autres et éviter les jugements de valeurs.</a:t>
            </a:r>
          </a:p>
          <a:p>
            <a:pPr marL="171450" marR="0" lvl="0" indent="-171450" algn="l" rtl="0">
              <a:lnSpc>
                <a:spcPct val="100000"/>
              </a:lnSpc>
              <a:spcBef>
                <a:spcPts val="0"/>
              </a:spcBef>
              <a:spcAft>
                <a:spcPts val="0"/>
              </a:spcAft>
              <a:buClr>
                <a:srgbClr val="002A6C"/>
              </a:buClr>
              <a:buSzPct val="100000"/>
              <a:buFont typeface="Arial"/>
              <a:buChar char="-"/>
            </a:pPr>
            <a:r>
              <a:rPr lang="fr-FR" sz="1600" b="0" i="0" u="none" strike="noStrike" cap="none" smtClean="0">
                <a:solidFill>
                  <a:srgbClr val="002A6C"/>
                </a:solidFill>
                <a:latin typeface="Gill Sans" panose="020B0604020202020204" charset="0"/>
                <a:sym typeface="Arial"/>
              </a:rPr>
              <a:t>Participer et prendre la parole..</a:t>
            </a:r>
            <a:endParaRPr lang="fr-FR" sz="1600" b="0" i="0" u="none" strike="noStrike" cap="none">
              <a:solidFill>
                <a:srgbClr val="002A6C"/>
              </a:solidFill>
              <a:latin typeface="Gill Sans" panose="020B0604020202020204" charset="0"/>
              <a:sym typeface="Arial"/>
            </a:endParaRPr>
          </a:p>
        </p:txBody>
      </p:sp>
      <p:sp>
        <p:nvSpPr>
          <p:cNvPr id="12" name="Shape 77"/>
          <p:cNvSpPr/>
          <p:nvPr/>
        </p:nvSpPr>
        <p:spPr>
          <a:xfrm>
            <a:off x="3248025" y="4044950"/>
            <a:ext cx="5487988" cy="720725"/>
          </a:xfrm>
          <a:prstGeom prst="roundRect">
            <a:avLst>
              <a:gd name="adj" fmla="val 16667"/>
            </a:avLst>
          </a:prstGeom>
          <a:noFill/>
          <a:ln w="9525" cap="flat" cmpd="sng">
            <a:solidFill>
              <a:srgbClr val="FC8A0E"/>
            </a:solidFill>
            <a:prstDash val="solid"/>
            <a:round/>
            <a:headEnd type="none" w="med" len="med"/>
            <a:tailEnd type="none" w="med" len="med"/>
          </a:ln>
        </p:spPr>
        <p:txBody>
          <a:bodyPr wrap="square" lIns="91425" tIns="45700" rIns="91425" bIns="45700" anchor="ctr" anchorCtr="0">
            <a:noAutofit/>
          </a:bodyPr>
          <a:lstStyle/>
          <a:p>
            <a:pPr marL="171450" marR="0" lvl="0" indent="-171450" algn="l" rtl="0">
              <a:lnSpc>
                <a:spcPct val="100000"/>
              </a:lnSpc>
              <a:spcBef>
                <a:spcPts val="0"/>
              </a:spcBef>
              <a:spcAft>
                <a:spcPts val="0"/>
              </a:spcAft>
              <a:buClr>
                <a:srgbClr val="002A6C"/>
              </a:buClr>
              <a:buSzPct val="100000"/>
              <a:buFont typeface="Arial"/>
              <a:buChar char="-"/>
            </a:pPr>
            <a:r>
              <a:rPr lang="fr-FR" sz="1600" b="0" i="0" u="none" strike="noStrike" cap="none" dirty="0">
                <a:solidFill>
                  <a:srgbClr val="002A6C"/>
                </a:solidFill>
                <a:latin typeface="Gill Sans" panose="020B0604020202020204" charset="0"/>
                <a:sym typeface="Arial"/>
              </a:rPr>
              <a:t>Se comporter comme si vous étiez au </a:t>
            </a:r>
            <a:r>
              <a:rPr lang="fr-FR" sz="1600" b="0" i="0" u="none" strike="noStrike" cap="none">
                <a:solidFill>
                  <a:srgbClr val="002A6C"/>
                </a:solidFill>
                <a:latin typeface="Gill Sans" panose="020B0604020202020204" charset="0"/>
                <a:sym typeface="Arial"/>
              </a:rPr>
              <a:t>travail</a:t>
            </a:r>
            <a:r>
              <a:rPr lang="fr-FR" sz="1600" b="0" i="0" u="none" strike="noStrike" cap="none" smtClean="0">
                <a:solidFill>
                  <a:srgbClr val="002A6C"/>
                </a:solidFill>
                <a:latin typeface="Gill Sans" panose="020B0604020202020204" charset="0"/>
                <a:sym typeface="Arial"/>
              </a:rPr>
              <a:t>.</a:t>
            </a:r>
            <a:endParaRPr lang="fr-FR" sz="1600" b="0" i="0" u="none" strike="noStrike" cap="none" dirty="0">
              <a:solidFill>
                <a:srgbClr val="002A6C"/>
              </a:solidFill>
              <a:latin typeface="Gill Sans" panose="020B0604020202020204" charset="0"/>
              <a:sym typeface="Arial"/>
            </a:endParaRPr>
          </a:p>
          <a:p>
            <a:pPr marL="171450" marR="0" lvl="0" indent="-171450" algn="l" rtl="0">
              <a:lnSpc>
                <a:spcPct val="100000"/>
              </a:lnSpc>
              <a:spcBef>
                <a:spcPts val="0"/>
              </a:spcBef>
              <a:spcAft>
                <a:spcPts val="0"/>
              </a:spcAft>
              <a:buClr>
                <a:srgbClr val="002A6C"/>
              </a:buClr>
              <a:buSzPct val="100000"/>
              <a:buFont typeface="Arial"/>
              <a:buChar char="-"/>
            </a:pPr>
            <a:r>
              <a:rPr lang="fr-FR" sz="1600" b="0" i="0" u="none" strike="noStrike" cap="none" dirty="0">
                <a:solidFill>
                  <a:srgbClr val="002A6C"/>
                </a:solidFill>
                <a:latin typeface="Gill Sans" panose="020B0604020202020204" charset="0"/>
                <a:sym typeface="Arial"/>
              </a:rPr>
              <a:t>Etre à l’heure et éteindre votre téléphone portable.</a:t>
            </a:r>
          </a:p>
        </p:txBody>
      </p:sp>
      <p:sp>
        <p:nvSpPr>
          <p:cNvPr id="13" name="Shape 78"/>
          <p:cNvSpPr txBox="1"/>
          <p:nvPr/>
        </p:nvSpPr>
        <p:spPr>
          <a:xfrm>
            <a:off x="304800" y="266513"/>
            <a:ext cx="8534400" cy="692337"/>
          </a:xfrm>
          <a:prstGeom prst="rect">
            <a:avLst/>
          </a:prstGeom>
          <a:noFill/>
          <a:ln>
            <a:noFill/>
          </a:ln>
        </p:spPr>
        <p:txBody>
          <a:bodyPr wrap="square" lIns="0" tIns="0" rIns="0" bIns="0" anchor="t" anchorCtr="0">
            <a:noAutofit/>
          </a:bodyPr>
          <a:lstStyle/>
          <a:p>
            <a:pPr marL="0" marR="0" lvl="0" indent="0" algn="l" rtl="0">
              <a:lnSpc>
                <a:spcPct val="100000"/>
              </a:lnSpc>
              <a:spcBef>
                <a:spcPts val="0"/>
              </a:spcBef>
              <a:spcAft>
                <a:spcPts val="0"/>
              </a:spcAft>
              <a:buClr>
                <a:srgbClr val="C2113A"/>
              </a:buClr>
              <a:buSzPct val="25000"/>
              <a:buFont typeface="Arial"/>
              <a:buNone/>
            </a:pPr>
            <a:r>
              <a:rPr lang="fr-FR" sz="1800" b="1" i="0" u="none" strike="noStrike" cap="none" dirty="0" smtClean="0">
                <a:solidFill>
                  <a:srgbClr val="C2113A"/>
                </a:solidFill>
                <a:latin typeface="Gill Sans" panose="020B0604020202020204" charset="0"/>
                <a:sym typeface="Arial"/>
              </a:rPr>
              <a:t>RÈGLES DE FONCTIONNEMENT PENDANT LA FORMATION</a:t>
            </a:r>
            <a:endParaRPr lang="fr-FR" sz="1800" b="1" i="0" u="none" strike="noStrike" cap="none" dirty="0">
              <a:solidFill>
                <a:srgbClr val="C2113A"/>
              </a:solidFill>
              <a:latin typeface="Gill Sans" panose="020B0604020202020204" charset="0"/>
              <a:sym typeface="Arial"/>
            </a:endParaRPr>
          </a:p>
        </p:txBody>
      </p:sp>
      <p:sp>
        <p:nvSpPr>
          <p:cNvPr id="14" name="Shape 79"/>
          <p:cNvSpPr/>
          <p:nvPr/>
        </p:nvSpPr>
        <p:spPr>
          <a:xfrm>
            <a:off x="323850" y="5100638"/>
            <a:ext cx="2616200" cy="719137"/>
          </a:xfrm>
          <a:prstGeom prst="roundRect">
            <a:avLst>
              <a:gd name="adj" fmla="val 16667"/>
            </a:avLst>
          </a:prstGeom>
          <a:solidFill>
            <a:srgbClr val="C0504D"/>
          </a:solid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FFFFFF"/>
              </a:buClr>
              <a:buSzPct val="25000"/>
              <a:buFont typeface="Arial"/>
              <a:buNone/>
            </a:pPr>
            <a:r>
              <a:rPr lang="fr-FR" sz="1600" b="0" i="0" u="none" strike="noStrike" cap="none">
                <a:solidFill>
                  <a:srgbClr val="FFFFFF"/>
                </a:solidFill>
                <a:latin typeface="Gill Sans" panose="020B0604020202020204" charset="0"/>
                <a:sym typeface="Arial"/>
              </a:rPr>
              <a:t>APPRENTISSAGE</a:t>
            </a:r>
          </a:p>
        </p:txBody>
      </p:sp>
      <p:sp>
        <p:nvSpPr>
          <p:cNvPr id="15" name="Shape 80"/>
          <p:cNvSpPr/>
          <p:nvPr/>
        </p:nvSpPr>
        <p:spPr>
          <a:xfrm>
            <a:off x="3246438" y="5100638"/>
            <a:ext cx="5489575" cy="719137"/>
          </a:xfrm>
          <a:prstGeom prst="roundRect">
            <a:avLst>
              <a:gd name="adj" fmla="val 16667"/>
            </a:avLst>
          </a:prstGeom>
          <a:noFill/>
          <a:ln w="9525" cap="flat" cmpd="sng">
            <a:solidFill>
              <a:srgbClr val="C0504D"/>
            </a:solidFill>
            <a:prstDash val="solid"/>
            <a:round/>
            <a:headEnd type="none" w="med" len="med"/>
            <a:tailEnd type="none" w="med" len="med"/>
          </a:ln>
        </p:spPr>
        <p:txBody>
          <a:bodyPr wrap="square" lIns="91425" tIns="45700" rIns="91425" bIns="45700" anchor="ctr" anchorCtr="0">
            <a:noAutofit/>
          </a:bodyPr>
          <a:lstStyle/>
          <a:p>
            <a:pPr marL="0" marR="0" lvl="0" indent="0" algn="l" rtl="0">
              <a:lnSpc>
                <a:spcPct val="100000"/>
              </a:lnSpc>
              <a:spcBef>
                <a:spcPts val="0"/>
              </a:spcBef>
              <a:spcAft>
                <a:spcPts val="0"/>
              </a:spcAft>
              <a:buClr>
                <a:srgbClr val="002A6C"/>
              </a:buClr>
              <a:buSzPct val="25000"/>
              <a:buFont typeface="Arial"/>
              <a:buNone/>
            </a:pPr>
            <a:r>
              <a:rPr lang="fr-FR" sz="1600" b="0" i="0" u="none" strike="noStrike" cap="none">
                <a:solidFill>
                  <a:srgbClr val="002A6C"/>
                </a:solidFill>
                <a:latin typeface="Gill Sans" panose="020B0604020202020204" charset="0"/>
                <a:sym typeface="Arial"/>
              </a:rPr>
              <a:t>Apprendre et poser des questions pour clarifier votre compréhension. </a:t>
            </a:r>
          </a:p>
        </p:txBody>
      </p:sp>
    </p:spTree>
    <p:custDataLst>
      <p:tags r:id="rId1"/>
    </p:custDataLst>
    <p:extLst>
      <p:ext uri="{BB962C8B-B14F-4D97-AF65-F5344CB8AC3E}">
        <p14:creationId xmlns:p14="http://schemas.microsoft.com/office/powerpoint/2010/main" val="16216139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4224" y="958849"/>
            <a:ext cx="8534400" cy="3590727"/>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fr-FR" sz="2000" b="1" dirty="0">
                <a:solidFill>
                  <a:srgbClr val="17375E"/>
                </a:solidFill>
                <a:latin typeface="Gill Sans" panose="020B0604020202020204"/>
              </a:rPr>
              <a:t>Hiérarchie des critères</a:t>
            </a:r>
          </a:p>
          <a:p>
            <a:pPr algn="just">
              <a:lnSpc>
                <a:spcPts val="2000"/>
              </a:lnSpc>
              <a:spcBef>
                <a:spcPts val="1200"/>
              </a:spcBef>
              <a:spcAft>
                <a:spcPts val="1200"/>
              </a:spcAft>
            </a:pPr>
            <a:r>
              <a:rPr lang="fr-FR" sz="2000" dirty="0">
                <a:solidFill>
                  <a:srgbClr val="17375E"/>
                </a:solidFill>
                <a:latin typeface="Gill Sans" panose="020B0604020202020204"/>
              </a:rPr>
              <a:t>Prendre en considération l’importance de la hiérarchie des valeurs.</a:t>
            </a:r>
          </a:p>
          <a:p>
            <a:pPr algn="just">
              <a:lnSpc>
                <a:spcPts val="2000"/>
              </a:lnSpc>
              <a:spcBef>
                <a:spcPts val="1200"/>
              </a:spcBef>
              <a:spcAft>
                <a:spcPts val="1200"/>
              </a:spcAft>
            </a:pPr>
            <a:r>
              <a:rPr lang="fr-FR" sz="2000" dirty="0">
                <a:solidFill>
                  <a:srgbClr val="17375E"/>
                </a:solidFill>
                <a:latin typeface="Gill Sans" panose="020B0604020202020204"/>
              </a:rPr>
              <a:t>« Peu importe comment j'essaie de faire les choses, je ne peux jamais réussir »</a:t>
            </a:r>
          </a:p>
          <a:p>
            <a:pPr marL="342900" indent="-34290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 </a:t>
            </a:r>
            <a:r>
              <a:rPr lang="fr-FR" sz="2000" dirty="0">
                <a:solidFill>
                  <a:srgbClr val="17375E"/>
                </a:solidFill>
                <a:latin typeface="Gill Sans" panose="020B0604020202020204"/>
              </a:rPr>
              <a:t>Ce qui est plus important, est ce </a:t>
            </a:r>
            <a:r>
              <a:rPr lang="fr-FR" sz="2000" dirty="0" smtClean="0">
                <a:solidFill>
                  <a:srgbClr val="17375E"/>
                </a:solidFill>
                <a:latin typeface="Gill Sans" panose="020B0604020202020204"/>
              </a:rPr>
              <a:t>de </a:t>
            </a:r>
            <a:r>
              <a:rPr lang="fr-FR" sz="2000" dirty="0">
                <a:solidFill>
                  <a:srgbClr val="17375E"/>
                </a:solidFill>
                <a:latin typeface="Gill Sans" panose="020B0604020202020204"/>
              </a:rPr>
              <a:t>se plaindre </a:t>
            </a:r>
            <a:r>
              <a:rPr lang="fr-FR" sz="2000" dirty="0" smtClean="0">
                <a:solidFill>
                  <a:srgbClr val="17375E"/>
                </a:solidFill>
                <a:latin typeface="Gill Sans" panose="020B0604020202020204"/>
              </a:rPr>
              <a:t>ou d’agir </a:t>
            </a:r>
            <a:r>
              <a:rPr lang="fr-FR" sz="2000" dirty="0">
                <a:solidFill>
                  <a:srgbClr val="17375E"/>
                </a:solidFill>
                <a:latin typeface="Gill Sans" panose="020B0604020202020204"/>
              </a:rPr>
              <a:t>pour </a:t>
            </a:r>
            <a:r>
              <a:rPr lang="fr-FR" sz="2000" dirty="0" smtClean="0">
                <a:solidFill>
                  <a:srgbClr val="17375E"/>
                </a:solidFill>
                <a:latin typeface="Gill Sans" panose="020B0604020202020204"/>
              </a:rPr>
              <a:t>changer ? </a:t>
            </a:r>
            <a:r>
              <a:rPr lang="fr-FR" sz="2000" dirty="0">
                <a:solidFill>
                  <a:srgbClr val="17375E"/>
                </a:solidFill>
                <a:latin typeface="Gill Sans" panose="020B0604020202020204"/>
              </a:rPr>
              <a:t>»</a:t>
            </a:r>
          </a:p>
          <a:p>
            <a:pPr marL="342900" indent="-34290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 Le </a:t>
            </a:r>
            <a:r>
              <a:rPr lang="fr-FR" sz="2000" dirty="0">
                <a:solidFill>
                  <a:srgbClr val="17375E"/>
                </a:solidFill>
                <a:latin typeface="Gill Sans" panose="020B0604020202020204"/>
              </a:rPr>
              <a:t>succès et la réussite sont deux choses différentes »</a:t>
            </a:r>
          </a:p>
          <a:p>
            <a:pPr marL="342900" indent="-34290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 </a:t>
            </a:r>
            <a:r>
              <a:rPr lang="fr-FR" sz="2000" dirty="0" smtClean="0">
                <a:solidFill>
                  <a:srgbClr val="17375E"/>
                </a:solidFill>
                <a:latin typeface="Gill Sans" panose="020B0604020202020204"/>
              </a:rPr>
              <a:t>Que sont vos </a:t>
            </a:r>
            <a:r>
              <a:rPr lang="fr-FR" sz="2000" dirty="0">
                <a:solidFill>
                  <a:srgbClr val="17375E"/>
                </a:solidFill>
                <a:latin typeface="Gill Sans" panose="020B0604020202020204"/>
              </a:rPr>
              <a:t>critères de </a:t>
            </a:r>
            <a:r>
              <a:rPr lang="fr-FR" sz="2000" dirty="0" smtClean="0">
                <a:solidFill>
                  <a:srgbClr val="17375E"/>
                </a:solidFill>
                <a:latin typeface="Gill Sans" panose="020B0604020202020204"/>
              </a:rPr>
              <a:t>réussite ? </a:t>
            </a:r>
            <a:r>
              <a:rPr lang="fr-FR" sz="2000" dirty="0">
                <a:solidFill>
                  <a:srgbClr val="17375E"/>
                </a:solidFill>
                <a:latin typeface="Gill Sans" panose="020B0604020202020204"/>
              </a:rPr>
              <a:t>»</a:t>
            </a:r>
          </a:p>
        </p:txBody>
      </p:sp>
      <p:sp>
        <p:nvSpPr>
          <p:cNvPr id="4" name="ZoneTexte 3"/>
          <p:cNvSpPr txBox="1"/>
          <p:nvPr/>
        </p:nvSpPr>
        <p:spPr>
          <a:xfrm>
            <a:off x="4000500" y="6286499"/>
            <a:ext cx="1270000" cy="279400"/>
          </a:xfrm>
          <a:prstGeom prst="rect">
            <a:avLst/>
          </a:prstGeom>
          <a:noFill/>
        </p:spPr>
        <p:txBody>
          <a:bodyPr vert="horz" rtlCol="0">
            <a:spAutoFit/>
          </a:bodyPr>
          <a:lstStyle/>
          <a:p>
            <a:pPr algn="ctr"/>
            <a:fld id="{146FF88B-1B17-43E5-A2AC-A0322AE96C1C}" type="slidenum">
              <a:rPr lang="fr-FR" sz="1200" smtClean="0">
                <a:latin typeface="Gill Sans" panose="020B0604020202020204"/>
              </a:rPr>
              <a:pPr algn="ctr"/>
              <a:t>20</a:t>
            </a:fld>
            <a:r>
              <a:rPr lang="fr-FR" sz="1200" smtClean="0">
                <a:latin typeface="Gill Sans" panose="020B0604020202020204"/>
              </a:rPr>
              <a:t> / 21</a:t>
            </a:r>
            <a:endParaRPr lang="fr-FR" sz="1200">
              <a:latin typeface="Gill Sans" panose="020B0604020202020204"/>
            </a:endParaRPr>
          </a:p>
        </p:txBody>
      </p:sp>
      <p:sp>
        <p:nvSpPr>
          <p:cNvPr id="5"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fr-FR"/>
            </a:defPPr>
            <a:lvl1pPr eaLnBrk="1" hangingPunct="1">
              <a:defRPr b="1">
                <a:solidFill>
                  <a:srgbClr val="C2113A"/>
                </a:solidFill>
              </a:defRPr>
            </a:lvl1pPr>
            <a:lvl2pPr marL="742950" indent="-285750"/>
            <a:lvl3pPr marL="1143000" indent="-228600"/>
            <a:lvl4pPr marL="1600200" indent="-228600"/>
            <a:lvl5pPr marL="2057400" indent="-22860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en-AU" altLang="en-US" dirty="0"/>
              <a:t>FOCALISATION POSITIVE</a:t>
            </a:r>
          </a:p>
        </p:txBody>
      </p:sp>
    </p:spTree>
    <p:custDataLst>
      <p:tags r:id="rId1"/>
    </p:custDataLst>
    <p:extLst>
      <p:ext uri="{BB962C8B-B14F-4D97-AF65-F5344CB8AC3E}">
        <p14:creationId xmlns:p14="http://schemas.microsoft.com/office/powerpoint/2010/main" val="3645817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4224" y="958849"/>
            <a:ext cx="8534400" cy="2718693"/>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fr-FR" sz="2000" b="1" dirty="0" smtClean="0">
                <a:solidFill>
                  <a:srgbClr val="17375E"/>
                </a:solidFill>
                <a:latin typeface="Gill Sans" panose="020B0604020202020204"/>
              </a:rPr>
              <a:t>Métaphore</a:t>
            </a:r>
            <a:endParaRPr lang="fr-FR" sz="2000" b="1" dirty="0">
              <a:solidFill>
                <a:srgbClr val="17375E"/>
              </a:solidFill>
              <a:latin typeface="Gill Sans" panose="020B0604020202020204"/>
            </a:endParaRPr>
          </a:p>
          <a:p>
            <a:pPr algn="just">
              <a:lnSpc>
                <a:spcPts val="2000"/>
              </a:lnSpc>
              <a:spcBef>
                <a:spcPts val="1200"/>
              </a:spcBef>
              <a:spcAft>
                <a:spcPts val="1200"/>
              </a:spcAft>
            </a:pPr>
            <a:r>
              <a:rPr lang="fr-FR" sz="2000" dirty="0">
                <a:solidFill>
                  <a:srgbClr val="17375E"/>
                </a:solidFill>
                <a:latin typeface="Gill Sans" panose="020B0604020202020204"/>
              </a:rPr>
              <a:t>Une histoire qui englobe ou parallèle </a:t>
            </a:r>
            <a:r>
              <a:rPr lang="fr-FR" sz="2000" dirty="0" smtClean="0">
                <a:solidFill>
                  <a:srgbClr val="17375E"/>
                </a:solidFill>
                <a:latin typeface="Gill Sans" panose="020B0604020202020204"/>
              </a:rPr>
              <a:t>au </a:t>
            </a:r>
            <a:r>
              <a:rPr lang="fr-FR" sz="2000" dirty="0">
                <a:solidFill>
                  <a:srgbClr val="17375E"/>
                </a:solidFill>
                <a:latin typeface="Gill Sans" panose="020B0604020202020204"/>
              </a:rPr>
              <a:t>problème et / ou </a:t>
            </a:r>
            <a:r>
              <a:rPr lang="fr-FR" sz="2000" dirty="0" smtClean="0">
                <a:solidFill>
                  <a:srgbClr val="17375E"/>
                </a:solidFill>
                <a:latin typeface="Gill Sans" panose="020B0604020202020204"/>
              </a:rPr>
              <a:t>de la solution</a:t>
            </a:r>
            <a:endParaRPr lang="fr-FR" sz="2000" dirty="0">
              <a:solidFill>
                <a:srgbClr val="17375E"/>
              </a:solidFill>
              <a:latin typeface="Gill Sans" panose="020B0604020202020204"/>
            </a:endParaRPr>
          </a:p>
          <a:p>
            <a:pPr algn="just">
              <a:lnSpc>
                <a:spcPts val="2000"/>
              </a:lnSpc>
              <a:spcBef>
                <a:spcPts val="1200"/>
              </a:spcBef>
              <a:spcAft>
                <a:spcPts val="1200"/>
              </a:spcAft>
            </a:pPr>
            <a:r>
              <a:rPr lang="fr-FR" sz="2000" dirty="0">
                <a:solidFill>
                  <a:srgbClr val="17375E"/>
                </a:solidFill>
                <a:latin typeface="Gill Sans" panose="020B0604020202020204"/>
              </a:rPr>
              <a:t>« Ce collaborateur me met en colère </a:t>
            </a:r>
            <a:r>
              <a:rPr lang="fr-FR" sz="2000" dirty="0" smtClean="0">
                <a:solidFill>
                  <a:srgbClr val="17375E"/>
                </a:solidFill>
                <a:latin typeface="Gill Sans" panose="020B0604020202020204"/>
              </a:rPr>
              <a:t>»</a:t>
            </a:r>
            <a:endParaRPr lang="fr-FR" sz="2000" dirty="0">
              <a:solidFill>
                <a:srgbClr val="17375E"/>
              </a:solidFill>
              <a:latin typeface="Gill Sans" panose="020B0604020202020204"/>
            </a:endParaRPr>
          </a:p>
          <a:p>
            <a:pPr marL="285750" indent="-28575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 </a:t>
            </a:r>
            <a:r>
              <a:rPr lang="fr-FR" sz="2000" dirty="0">
                <a:solidFill>
                  <a:srgbClr val="17375E"/>
                </a:solidFill>
                <a:latin typeface="Gill Sans" panose="020B0604020202020204"/>
              </a:rPr>
              <a:t>L'une des choses étranges et profondes que j'ai </a:t>
            </a:r>
            <a:r>
              <a:rPr lang="fr-FR" sz="2000" dirty="0" smtClean="0">
                <a:solidFill>
                  <a:srgbClr val="17375E"/>
                </a:solidFill>
                <a:latin typeface="Gill Sans" panose="020B0604020202020204"/>
              </a:rPr>
              <a:t>entendue, de </a:t>
            </a:r>
            <a:r>
              <a:rPr lang="fr-FR" sz="2000" dirty="0" err="1" smtClean="0">
                <a:solidFill>
                  <a:srgbClr val="17375E"/>
                </a:solidFill>
                <a:latin typeface="Gill Sans" panose="020B0604020202020204"/>
              </a:rPr>
              <a:t>Deepak</a:t>
            </a:r>
            <a:r>
              <a:rPr lang="fr-FR" sz="2000" dirty="0" smtClean="0">
                <a:solidFill>
                  <a:srgbClr val="17375E"/>
                </a:solidFill>
                <a:latin typeface="Gill Sans" panose="020B0604020202020204"/>
              </a:rPr>
              <a:t> Chopra, </a:t>
            </a:r>
            <a:r>
              <a:rPr lang="fr-FR" sz="2000" dirty="0">
                <a:solidFill>
                  <a:srgbClr val="17375E"/>
                </a:solidFill>
                <a:latin typeface="Gill Sans" panose="020B0604020202020204"/>
              </a:rPr>
              <a:t>sur le choix </a:t>
            </a:r>
            <a:r>
              <a:rPr lang="fr-FR" sz="2000" dirty="0" smtClean="0">
                <a:solidFill>
                  <a:srgbClr val="17375E"/>
                </a:solidFill>
                <a:latin typeface="Gill Sans" panose="020B0604020202020204"/>
              </a:rPr>
              <a:t>de nos réactions. </a:t>
            </a:r>
            <a:r>
              <a:rPr lang="fr-FR" sz="2000" dirty="0">
                <a:solidFill>
                  <a:srgbClr val="17375E"/>
                </a:solidFill>
                <a:latin typeface="Gill Sans" panose="020B0604020202020204"/>
              </a:rPr>
              <a:t>Si quelqu'un vous </a:t>
            </a:r>
            <a:r>
              <a:rPr lang="fr-FR" sz="2000" dirty="0" smtClean="0">
                <a:solidFill>
                  <a:srgbClr val="17375E"/>
                </a:solidFill>
                <a:latin typeface="Gill Sans" panose="020B0604020202020204"/>
              </a:rPr>
              <a:t>récompense, </a:t>
            </a:r>
            <a:r>
              <a:rPr lang="fr-FR" sz="2000" dirty="0">
                <a:solidFill>
                  <a:srgbClr val="17375E"/>
                </a:solidFill>
                <a:latin typeface="Gill Sans" panose="020B0604020202020204"/>
              </a:rPr>
              <a:t>vous pouvez choisir d'être </a:t>
            </a:r>
            <a:r>
              <a:rPr lang="fr-FR" sz="2000" dirty="0" smtClean="0">
                <a:solidFill>
                  <a:srgbClr val="17375E"/>
                </a:solidFill>
                <a:latin typeface="Gill Sans" panose="020B0604020202020204"/>
              </a:rPr>
              <a:t>flatté et si </a:t>
            </a:r>
            <a:r>
              <a:rPr lang="fr-FR" sz="2000" dirty="0">
                <a:solidFill>
                  <a:srgbClr val="17375E"/>
                </a:solidFill>
                <a:latin typeface="Gill Sans" panose="020B0604020202020204"/>
              </a:rPr>
              <a:t>quelqu'un </a:t>
            </a:r>
            <a:r>
              <a:rPr lang="fr-FR" sz="2000" dirty="0" smtClean="0">
                <a:solidFill>
                  <a:srgbClr val="17375E"/>
                </a:solidFill>
                <a:latin typeface="Gill Sans" panose="020B0604020202020204"/>
              </a:rPr>
              <a:t>vous insulte</a:t>
            </a:r>
            <a:r>
              <a:rPr lang="fr-FR" sz="2000" dirty="0">
                <a:solidFill>
                  <a:srgbClr val="17375E"/>
                </a:solidFill>
                <a:latin typeface="Gill Sans" panose="020B0604020202020204"/>
              </a:rPr>
              <a:t>, vous pouvez choisir </a:t>
            </a:r>
            <a:r>
              <a:rPr lang="fr-FR" sz="2000" dirty="0" smtClean="0">
                <a:solidFill>
                  <a:srgbClr val="17375E"/>
                </a:solidFill>
                <a:latin typeface="Gill Sans" panose="020B0604020202020204"/>
              </a:rPr>
              <a:t>d’être </a:t>
            </a:r>
            <a:r>
              <a:rPr lang="fr-FR" sz="2000" dirty="0">
                <a:solidFill>
                  <a:srgbClr val="17375E"/>
                </a:solidFill>
                <a:latin typeface="Gill Sans" panose="020B0604020202020204"/>
              </a:rPr>
              <a:t>blessé - mais </a:t>
            </a:r>
            <a:r>
              <a:rPr lang="fr-FR" sz="2000" dirty="0" smtClean="0">
                <a:solidFill>
                  <a:srgbClr val="17375E"/>
                </a:solidFill>
                <a:latin typeface="Gill Sans" panose="020B0604020202020204"/>
              </a:rPr>
              <a:t>c’est </a:t>
            </a:r>
            <a:r>
              <a:rPr lang="fr-FR" sz="2000" dirty="0">
                <a:solidFill>
                  <a:srgbClr val="17375E"/>
                </a:solidFill>
                <a:latin typeface="Gill Sans" panose="020B0604020202020204"/>
              </a:rPr>
              <a:t>toujours un choix ».</a:t>
            </a:r>
          </a:p>
        </p:txBody>
      </p:sp>
      <p:sp>
        <p:nvSpPr>
          <p:cNvPr id="3"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AU" altLang="en-US" b="1" smtClean="0">
                <a:solidFill>
                  <a:srgbClr val="C2113A"/>
                </a:solidFill>
              </a:rPr>
              <a:t>FOCALISATION POSITIVE</a:t>
            </a:r>
            <a:endParaRPr lang="en-AU" altLang="en-US" b="1" dirty="0">
              <a:solidFill>
                <a:srgbClr val="C2113A"/>
              </a:solidFill>
            </a:endParaRPr>
          </a:p>
        </p:txBody>
      </p:sp>
      <p:sp>
        <p:nvSpPr>
          <p:cNvPr id="4" name="ZoneTexte 3"/>
          <p:cNvSpPr txBox="1"/>
          <p:nvPr/>
        </p:nvSpPr>
        <p:spPr>
          <a:xfrm>
            <a:off x="4000500" y="6286499"/>
            <a:ext cx="1270000" cy="279400"/>
          </a:xfrm>
          <a:prstGeom prst="rect">
            <a:avLst/>
          </a:prstGeom>
          <a:noFill/>
        </p:spPr>
        <p:txBody>
          <a:bodyPr vert="horz" rtlCol="0">
            <a:spAutoFit/>
          </a:bodyPr>
          <a:lstStyle/>
          <a:p>
            <a:pPr algn="ctr"/>
            <a:fld id="{44E750E2-4593-466D-9399-1C8FD959B1BE}" type="slidenum">
              <a:rPr lang="fr-FR" sz="1200" smtClean="0">
                <a:latin typeface="Gill Sans" panose="020B0604020202020204"/>
              </a:rPr>
              <a:pPr algn="ctr"/>
              <a:t>21</a:t>
            </a:fld>
            <a:r>
              <a:rPr lang="fr-FR" sz="1200" smtClean="0">
                <a:latin typeface="Gill Sans" panose="020B0604020202020204"/>
              </a:rPr>
              <a:t> / 21</a:t>
            </a:r>
            <a:endParaRPr lang="fr-FR" sz="1200">
              <a:latin typeface="Gill Sans" panose="020B0604020202020204"/>
            </a:endParaRPr>
          </a:p>
        </p:txBody>
      </p:sp>
    </p:spTree>
    <p:custDataLst>
      <p:tags r:id="rId1"/>
    </p:custDataLst>
    <p:extLst>
      <p:ext uri="{BB962C8B-B14F-4D97-AF65-F5344CB8AC3E}">
        <p14:creationId xmlns:p14="http://schemas.microsoft.com/office/powerpoint/2010/main" val="359339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4225" y="958849"/>
            <a:ext cx="8534400" cy="2205732"/>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fr-FR" sz="2000" dirty="0" smtClean="0">
                <a:solidFill>
                  <a:srgbClr val="17375E"/>
                </a:solidFill>
                <a:latin typeface="Gill Sans" panose="020B0604020202020204"/>
              </a:rPr>
              <a:t>Activité </a:t>
            </a:r>
            <a:r>
              <a:rPr lang="fr-FR" sz="2000" dirty="0">
                <a:solidFill>
                  <a:srgbClr val="17375E"/>
                </a:solidFill>
                <a:latin typeface="Gill Sans" panose="020B0604020202020204"/>
              </a:rPr>
              <a:t>de FOCALISATION POSITIVE</a:t>
            </a:r>
          </a:p>
          <a:p>
            <a:pPr algn="just">
              <a:lnSpc>
                <a:spcPts val="2000"/>
              </a:lnSpc>
              <a:spcBef>
                <a:spcPts val="1200"/>
              </a:spcBef>
              <a:spcAft>
                <a:spcPts val="1200"/>
              </a:spcAft>
            </a:pPr>
            <a:r>
              <a:rPr lang="fr-FR" sz="2000" dirty="0" smtClean="0">
                <a:solidFill>
                  <a:srgbClr val="17375E"/>
                </a:solidFill>
                <a:latin typeface="Gill Sans" panose="020B0604020202020204"/>
              </a:rPr>
              <a:t>Choisissez </a:t>
            </a:r>
            <a:r>
              <a:rPr lang="fr-FR" sz="2000" dirty="0">
                <a:solidFill>
                  <a:srgbClr val="17375E"/>
                </a:solidFill>
                <a:latin typeface="Gill Sans" panose="020B0604020202020204"/>
              </a:rPr>
              <a:t>une carte qui représente un modèle puis appliquer ce modèle </a:t>
            </a:r>
            <a:r>
              <a:rPr lang="fr-FR" sz="2000" dirty="0" smtClean="0">
                <a:solidFill>
                  <a:srgbClr val="17375E"/>
                </a:solidFill>
                <a:latin typeface="Gill Sans" panose="020B0604020202020204"/>
              </a:rPr>
              <a:t>à cette affirmation</a:t>
            </a:r>
          </a:p>
          <a:p>
            <a:pPr algn="just">
              <a:lnSpc>
                <a:spcPts val="2000"/>
              </a:lnSpc>
              <a:spcBef>
                <a:spcPts val="1200"/>
              </a:spcBef>
              <a:spcAft>
                <a:spcPts val="1200"/>
              </a:spcAft>
            </a:pPr>
            <a:r>
              <a:rPr lang="fr-FR" sz="2000" b="1" dirty="0" smtClean="0">
                <a:solidFill>
                  <a:srgbClr val="17375E"/>
                </a:solidFill>
                <a:latin typeface="Gill Sans" panose="020B0604020202020204"/>
              </a:rPr>
              <a:t>Je </a:t>
            </a:r>
            <a:r>
              <a:rPr lang="fr-FR" sz="2000" b="1" dirty="0">
                <a:solidFill>
                  <a:srgbClr val="17375E"/>
                </a:solidFill>
                <a:latin typeface="Gill Sans" panose="020B0604020202020204"/>
              </a:rPr>
              <a:t>ne vais pas le faire — je ne suis pas ce genre de </a:t>
            </a:r>
            <a:r>
              <a:rPr lang="fr-FR" sz="2000" b="1" dirty="0" smtClean="0">
                <a:solidFill>
                  <a:srgbClr val="17375E"/>
                </a:solidFill>
                <a:latin typeface="Gill Sans" panose="020B0604020202020204"/>
              </a:rPr>
              <a:t>personne !</a:t>
            </a:r>
            <a:endParaRPr lang="fr-FR" sz="2000" b="1" dirty="0">
              <a:solidFill>
                <a:srgbClr val="17375E"/>
              </a:solidFill>
              <a:latin typeface="Gill Sans" panose="020B0604020202020204"/>
            </a:endParaRPr>
          </a:p>
          <a:p>
            <a:pPr algn="just">
              <a:lnSpc>
                <a:spcPts val="2000"/>
              </a:lnSpc>
              <a:spcBef>
                <a:spcPts val="1200"/>
              </a:spcBef>
              <a:spcAft>
                <a:spcPts val="1200"/>
              </a:spcAft>
            </a:pPr>
            <a:endParaRPr lang="en-US" sz="2000" dirty="0" smtClean="0">
              <a:solidFill>
                <a:srgbClr val="17375E"/>
              </a:solidFill>
              <a:latin typeface="Gill Sans" panose="020B0604020202020204"/>
            </a:endParaRPr>
          </a:p>
        </p:txBody>
      </p:sp>
      <p:sp>
        <p:nvSpPr>
          <p:cNvPr id="3" name="ZoneTexte 2"/>
          <p:cNvSpPr txBox="1"/>
          <p:nvPr/>
        </p:nvSpPr>
        <p:spPr>
          <a:xfrm>
            <a:off x="4000500" y="6286499"/>
            <a:ext cx="1270000" cy="279400"/>
          </a:xfrm>
          <a:prstGeom prst="rect">
            <a:avLst/>
          </a:prstGeom>
          <a:noFill/>
        </p:spPr>
        <p:txBody>
          <a:bodyPr vert="horz" rtlCol="0">
            <a:spAutoFit/>
          </a:bodyPr>
          <a:lstStyle/>
          <a:p>
            <a:pPr algn="ctr"/>
            <a:fld id="{F66B441D-30E2-4C24-9326-85D5C1A0179D}" type="slidenum">
              <a:rPr lang="fr-FR" sz="1200" smtClean="0">
                <a:latin typeface="Gill Sans" panose="020B0604020202020204"/>
              </a:rPr>
              <a:pPr algn="ctr"/>
              <a:t>22</a:t>
            </a:fld>
            <a:r>
              <a:rPr lang="fr-FR" sz="1200" smtClean="0">
                <a:latin typeface="Gill Sans" panose="020B0604020202020204"/>
              </a:rPr>
              <a:t> / 21</a:t>
            </a:r>
            <a:endParaRPr lang="fr-FR" sz="1200">
              <a:latin typeface="Gill Sans" panose="020B0604020202020204"/>
            </a:endParaRPr>
          </a:p>
        </p:txBody>
      </p:sp>
      <p:sp>
        <p:nvSpPr>
          <p:cNvPr id="4"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eaLnBrk="1" hangingPunct="1">
              <a:lnSpc>
                <a:spcPts val="2000"/>
              </a:lnSpc>
              <a:spcBef>
                <a:spcPts val="1200"/>
              </a:spcBef>
              <a:spcAft>
                <a:spcPts val="1200"/>
              </a:spcAft>
            </a:pPr>
            <a:r>
              <a:rPr lang="en-AU" altLang="en-US" b="1" dirty="0" smtClean="0">
                <a:solidFill>
                  <a:srgbClr val="C2113A"/>
                </a:solidFill>
                <a:latin typeface="Gill Sans" panose="020B0604020202020204"/>
              </a:rPr>
              <a:t>ACTIVITE</a:t>
            </a:r>
            <a:endParaRPr lang="en-AU" altLang="en-US" b="1" dirty="0">
              <a:solidFill>
                <a:srgbClr val="C2113A"/>
              </a:solidFill>
              <a:latin typeface="Gill Sans" panose="020B0604020202020204"/>
            </a:endParaRPr>
          </a:p>
        </p:txBody>
      </p:sp>
    </p:spTree>
    <p:custDataLst>
      <p:tags r:id="rId1"/>
    </p:custDataLst>
    <p:extLst>
      <p:ext uri="{BB962C8B-B14F-4D97-AF65-F5344CB8AC3E}">
        <p14:creationId xmlns:p14="http://schemas.microsoft.com/office/powerpoint/2010/main" val="249677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4225" y="958849"/>
            <a:ext cx="8534400" cy="1641475"/>
          </a:xfrm>
          <a:prstGeom prst="rect">
            <a:avLst/>
          </a:prstGeom>
          <a:solidFill>
            <a:srgbClr val="FFFFFF"/>
          </a:solidFill>
          <a:ln/>
        </p:spPr>
        <p:txBody>
          <a:bodyPr wrap="square" lIns="0" tIns="0" rIns="0" bIns="0" rtlCol="0">
            <a:spAutoFit/>
          </a:bodyPr>
          <a:lstStyle/>
          <a:p>
            <a:pPr marL="285750" lvl="0" indent="-28575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Apprenez </a:t>
            </a:r>
            <a:r>
              <a:rPr lang="fr-FR" sz="2000" dirty="0">
                <a:solidFill>
                  <a:srgbClr val="17375E"/>
                </a:solidFill>
                <a:latin typeface="Gill Sans" panose="020B0604020202020204"/>
              </a:rPr>
              <a:t>à distinguer les modèles de communication négatifs et </a:t>
            </a:r>
            <a:r>
              <a:rPr lang="fr-FR" sz="2000" dirty="0" smtClean="0">
                <a:solidFill>
                  <a:srgbClr val="17375E"/>
                </a:solidFill>
                <a:latin typeface="Gill Sans" panose="020B0604020202020204"/>
              </a:rPr>
              <a:t>positifs</a:t>
            </a:r>
            <a:endParaRPr lang="fr-FR" sz="2000" dirty="0">
              <a:solidFill>
                <a:srgbClr val="17375E"/>
              </a:solidFill>
              <a:latin typeface="Gill Sans" panose="020B0604020202020204"/>
            </a:endParaRPr>
          </a:p>
          <a:p>
            <a:pPr marL="285750" lvl="0" indent="-28575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Comment utiliser le questionnement de </a:t>
            </a:r>
            <a:r>
              <a:rPr lang="fr-FR" sz="2000" dirty="0">
                <a:solidFill>
                  <a:srgbClr val="17375E"/>
                </a:solidFill>
                <a:latin typeface="Gill Sans" panose="020B0604020202020204"/>
              </a:rPr>
              <a:t>façon constructive et donner un feedback efficace</a:t>
            </a:r>
            <a:r>
              <a:rPr lang="fr-FR" sz="2000" dirty="0" smtClean="0">
                <a:solidFill>
                  <a:srgbClr val="17375E"/>
                </a:solidFill>
                <a:latin typeface="Gill Sans" panose="020B0604020202020204"/>
              </a:rPr>
              <a:t>.</a:t>
            </a:r>
            <a:endParaRPr lang="fr-FR" sz="2000" dirty="0">
              <a:solidFill>
                <a:srgbClr val="17375E"/>
              </a:solidFill>
              <a:latin typeface="Gill Sans" panose="020B0604020202020204"/>
            </a:endParaRPr>
          </a:p>
          <a:p>
            <a:pPr marL="285750" lvl="0" indent="-28575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Incorporer </a:t>
            </a:r>
            <a:r>
              <a:rPr lang="fr-FR" sz="2000" dirty="0">
                <a:solidFill>
                  <a:srgbClr val="17375E"/>
                </a:solidFill>
                <a:latin typeface="Gill Sans" panose="020B0604020202020204"/>
              </a:rPr>
              <a:t>la </a:t>
            </a:r>
            <a:r>
              <a:rPr lang="fr-FR" sz="2000" dirty="0" smtClean="0">
                <a:solidFill>
                  <a:srgbClr val="17375E"/>
                </a:solidFill>
                <a:latin typeface="Gill Sans" panose="020B0604020202020204"/>
              </a:rPr>
              <a:t>refocalisassion </a:t>
            </a:r>
            <a:r>
              <a:rPr lang="fr-FR" sz="2000" dirty="0">
                <a:solidFill>
                  <a:srgbClr val="17375E"/>
                </a:solidFill>
                <a:latin typeface="Gill Sans" panose="020B0604020202020204"/>
              </a:rPr>
              <a:t>positive dans les échanges professionnels.</a:t>
            </a:r>
          </a:p>
        </p:txBody>
      </p:sp>
      <p:sp>
        <p:nvSpPr>
          <p:cNvPr id="3"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fr-FR"/>
            </a:defPPr>
            <a:lvl1pPr eaLnBrk="1" hangingPunct="1">
              <a:defRPr b="1">
                <a:solidFill>
                  <a:srgbClr val="C2113A"/>
                </a:solidFill>
              </a:defRPr>
            </a:lvl1pPr>
            <a:lvl2pPr marL="742950" indent="-285750"/>
            <a:lvl3pPr marL="1143000" indent="-228600"/>
            <a:lvl4pPr marL="1600200" indent="-228600"/>
            <a:lvl5pPr marL="2057400" indent="-22860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en-AU" altLang="en-US" dirty="0"/>
              <a:t>OBJECTIFS D’APPRENTISSAGE : </a:t>
            </a:r>
          </a:p>
        </p:txBody>
      </p:sp>
      <p:sp>
        <p:nvSpPr>
          <p:cNvPr id="4" name="ZoneTexte 3"/>
          <p:cNvSpPr txBox="1"/>
          <p:nvPr/>
        </p:nvSpPr>
        <p:spPr>
          <a:xfrm>
            <a:off x="4000500" y="6286499"/>
            <a:ext cx="1270000" cy="279400"/>
          </a:xfrm>
          <a:prstGeom prst="rect">
            <a:avLst/>
          </a:prstGeom>
          <a:noFill/>
        </p:spPr>
        <p:txBody>
          <a:bodyPr vert="horz" rtlCol="0">
            <a:spAutoFit/>
          </a:bodyPr>
          <a:lstStyle/>
          <a:p>
            <a:pPr algn="ctr"/>
            <a:fld id="{DD9B1D98-0ADF-424B-8DFE-4183E0B34C49}" type="slidenum">
              <a:rPr lang="fr-FR" sz="1200" smtClean="0">
                <a:latin typeface="Gill Sans" panose="020B0604020202020204"/>
              </a:rPr>
              <a:pPr algn="ctr"/>
              <a:t>3</a:t>
            </a:fld>
            <a:r>
              <a:rPr lang="fr-FR" sz="1200" smtClean="0">
                <a:latin typeface="Gill Sans" panose="020B0604020202020204"/>
              </a:rPr>
              <a:t> / 21</a:t>
            </a:r>
            <a:endParaRPr lang="fr-FR" sz="1200">
              <a:latin typeface="Gill Sans" panose="020B0604020202020204"/>
            </a:endParaRPr>
          </a:p>
        </p:txBody>
      </p:sp>
    </p:spTree>
    <p:custDataLst>
      <p:tags r:id="rId1"/>
    </p:custDataLst>
    <p:extLst>
      <p:ext uri="{BB962C8B-B14F-4D97-AF65-F5344CB8AC3E}">
        <p14:creationId xmlns:p14="http://schemas.microsoft.com/office/powerpoint/2010/main" val="427406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04800" y="266513"/>
            <a:ext cx="8534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fr-FR"/>
            </a:defPPr>
            <a:lvl1pPr eaLnBrk="1" hangingPunct="1">
              <a:defRPr b="1">
                <a:solidFill>
                  <a:srgbClr val="C2113A"/>
                </a:solidFill>
              </a:defRPr>
            </a:lvl1pPr>
            <a:lvl2pPr marL="742950" indent="-285750"/>
            <a:lvl3pPr marL="1143000" indent="-228600"/>
            <a:lvl4pPr marL="1600200" indent="-228600"/>
            <a:lvl5pPr marL="2057400" indent="-22860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fr-FR" dirty="0"/>
              <a:t>L'IMPORTANCE DE LA COMMUNICATION PROFESSIONNELLE</a:t>
            </a:r>
          </a:p>
        </p:txBody>
      </p:sp>
      <p:sp>
        <p:nvSpPr>
          <p:cNvPr id="5" name="ZoneTexte 4"/>
          <p:cNvSpPr txBox="1"/>
          <p:nvPr/>
        </p:nvSpPr>
        <p:spPr>
          <a:xfrm>
            <a:off x="304225" y="958849"/>
            <a:ext cx="8534400" cy="2975173"/>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fr-FR" sz="2000" dirty="0">
                <a:solidFill>
                  <a:srgbClr val="17375E"/>
                </a:solidFill>
                <a:latin typeface="Gill Sans" panose="020B0604020202020204"/>
              </a:rPr>
              <a:t>Les compétences en communication manquent souvent simplement parce qu'elles ne sont pas apprises, ce qui entraîne des conflits </a:t>
            </a:r>
            <a:r>
              <a:rPr lang="fr-FR" sz="2000" dirty="0" smtClean="0">
                <a:solidFill>
                  <a:srgbClr val="17375E"/>
                </a:solidFill>
                <a:latin typeface="Gill Sans" panose="020B0604020202020204"/>
              </a:rPr>
              <a:t>inutiles.</a:t>
            </a:r>
          </a:p>
          <a:p>
            <a:pPr algn="just">
              <a:lnSpc>
                <a:spcPts val="2000"/>
              </a:lnSpc>
              <a:spcBef>
                <a:spcPts val="1200"/>
              </a:spcBef>
              <a:spcAft>
                <a:spcPts val="1200"/>
              </a:spcAft>
            </a:pPr>
            <a:r>
              <a:rPr lang="fr-FR" sz="2000" dirty="0" smtClean="0">
                <a:solidFill>
                  <a:srgbClr val="17375E"/>
                </a:solidFill>
                <a:latin typeface="Gill Sans" panose="020B0604020202020204"/>
              </a:rPr>
              <a:t>Nous </a:t>
            </a:r>
            <a:r>
              <a:rPr lang="fr-FR" sz="2000" dirty="0">
                <a:solidFill>
                  <a:srgbClr val="17375E"/>
                </a:solidFill>
                <a:latin typeface="Gill Sans" panose="020B0604020202020204"/>
              </a:rPr>
              <a:t>nous engageons dans des </a:t>
            </a:r>
            <a:r>
              <a:rPr lang="fr-FR" sz="2000" dirty="0" smtClean="0">
                <a:solidFill>
                  <a:srgbClr val="17375E"/>
                </a:solidFill>
                <a:latin typeface="Gill Sans" panose="020B0604020202020204"/>
              </a:rPr>
              <a:t>discussions qui dont les motifs sont d’imposer un point de vue plutôt que résoudre les problèmes.</a:t>
            </a:r>
          </a:p>
          <a:p>
            <a:pPr algn="just">
              <a:lnSpc>
                <a:spcPts val="2000"/>
              </a:lnSpc>
              <a:spcBef>
                <a:spcPts val="1200"/>
              </a:spcBef>
              <a:spcAft>
                <a:spcPts val="1200"/>
              </a:spcAft>
            </a:pPr>
            <a:r>
              <a:rPr lang="fr-FR" sz="2000" dirty="0" smtClean="0">
                <a:solidFill>
                  <a:srgbClr val="17375E"/>
                </a:solidFill>
                <a:latin typeface="Gill Sans" panose="020B0604020202020204"/>
              </a:rPr>
              <a:t>Cela </a:t>
            </a:r>
            <a:r>
              <a:rPr lang="fr-FR" sz="2000" dirty="0">
                <a:solidFill>
                  <a:srgbClr val="17375E"/>
                </a:solidFill>
                <a:latin typeface="Gill Sans" panose="020B0604020202020204"/>
              </a:rPr>
              <a:t>se traduit par des équipes qui ne fonctionnent pas efficacement parce qu'ils manquent de compétences </a:t>
            </a:r>
            <a:r>
              <a:rPr lang="fr-FR" sz="2000" dirty="0" smtClean="0">
                <a:solidFill>
                  <a:srgbClr val="17375E"/>
                </a:solidFill>
                <a:latin typeface="Gill Sans" panose="020B0604020202020204"/>
              </a:rPr>
              <a:t>communicationnelles.</a:t>
            </a:r>
          </a:p>
          <a:p>
            <a:pPr algn="just">
              <a:lnSpc>
                <a:spcPts val="2000"/>
              </a:lnSpc>
              <a:spcBef>
                <a:spcPts val="1200"/>
              </a:spcBef>
              <a:spcAft>
                <a:spcPts val="1200"/>
              </a:spcAft>
            </a:pPr>
            <a:r>
              <a:rPr lang="fr-FR" sz="2000" dirty="0" smtClean="0">
                <a:solidFill>
                  <a:srgbClr val="17375E"/>
                </a:solidFill>
                <a:latin typeface="Gill Sans" panose="020B0604020202020204"/>
              </a:rPr>
              <a:t>Dans </a:t>
            </a:r>
            <a:r>
              <a:rPr lang="fr-FR" sz="2000" dirty="0">
                <a:solidFill>
                  <a:srgbClr val="17375E"/>
                </a:solidFill>
                <a:latin typeface="Gill Sans" panose="020B0604020202020204"/>
              </a:rPr>
              <a:t>cette session, nous allons commencer à développer ces compétences</a:t>
            </a:r>
            <a:r>
              <a:rPr lang="fr-FR" sz="2000" dirty="0" smtClean="0">
                <a:solidFill>
                  <a:srgbClr val="17375E"/>
                </a:solidFill>
                <a:latin typeface="Gill Sans" panose="020B0604020202020204"/>
              </a:rPr>
              <a:t>.</a:t>
            </a:r>
            <a:endParaRPr lang="fr-FR" sz="2000" dirty="0">
              <a:solidFill>
                <a:srgbClr val="17375E"/>
              </a:solidFill>
              <a:latin typeface="Gill Sans" panose="020B0604020202020204"/>
            </a:endParaRPr>
          </a:p>
        </p:txBody>
      </p:sp>
      <p:sp>
        <p:nvSpPr>
          <p:cNvPr id="2" name="ZoneTexte 1"/>
          <p:cNvSpPr txBox="1"/>
          <p:nvPr/>
        </p:nvSpPr>
        <p:spPr>
          <a:xfrm>
            <a:off x="4000500" y="6286499"/>
            <a:ext cx="1270000" cy="279400"/>
          </a:xfrm>
          <a:prstGeom prst="rect">
            <a:avLst/>
          </a:prstGeom>
          <a:noFill/>
        </p:spPr>
        <p:txBody>
          <a:bodyPr vert="horz" rtlCol="0">
            <a:spAutoFit/>
          </a:bodyPr>
          <a:lstStyle/>
          <a:p>
            <a:pPr algn="ctr"/>
            <a:fld id="{0A7322C9-ACA8-4C89-8BF6-F5CEDDA5F5E9}" type="slidenum">
              <a:rPr lang="fr-FR" sz="1200" smtClean="0">
                <a:latin typeface="Gill Sans" panose="020B0604020202020204"/>
              </a:rPr>
              <a:pPr algn="ctr"/>
              <a:t>4</a:t>
            </a:fld>
            <a:r>
              <a:rPr lang="fr-FR" sz="1200" smtClean="0">
                <a:latin typeface="Gill Sans" panose="020B0604020202020204"/>
              </a:rPr>
              <a:t> / 21</a:t>
            </a:r>
            <a:endParaRPr lang="fr-FR" sz="1200">
              <a:latin typeface="Gill Sans" panose="020B0604020202020204"/>
            </a:endParaRPr>
          </a:p>
        </p:txBody>
      </p:sp>
    </p:spTree>
    <p:custDataLst>
      <p:tags r:id="rId1"/>
    </p:custDataLst>
    <p:extLst>
      <p:ext uri="{BB962C8B-B14F-4D97-AF65-F5344CB8AC3E}">
        <p14:creationId xmlns:p14="http://schemas.microsoft.com/office/powerpoint/2010/main" val="850356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4224" y="958850"/>
            <a:ext cx="8534400" cy="3436838"/>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en-US" sz="2000" b="1" dirty="0">
                <a:solidFill>
                  <a:srgbClr val="17375E"/>
                </a:solidFill>
                <a:latin typeface="Gill Sans" panose="020B0604020202020204"/>
              </a:rPr>
              <a:t>Role-Play </a:t>
            </a:r>
            <a:r>
              <a:rPr lang="en-US" sz="2000" b="1" dirty="0" smtClean="0">
                <a:solidFill>
                  <a:srgbClr val="17375E"/>
                </a:solidFill>
                <a:latin typeface="Gill Sans" panose="020B0604020202020204"/>
              </a:rPr>
              <a:t>1 :</a:t>
            </a:r>
            <a:endParaRPr lang="fr-FR" sz="2000" b="1" dirty="0">
              <a:solidFill>
                <a:srgbClr val="17375E"/>
              </a:solidFill>
              <a:latin typeface="Gill Sans" panose="020B0604020202020204"/>
            </a:endParaRPr>
          </a:p>
          <a:p>
            <a:pPr algn="just">
              <a:lnSpc>
                <a:spcPts val="2000"/>
              </a:lnSpc>
              <a:spcBef>
                <a:spcPts val="1200"/>
              </a:spcBef>
              <a:spcAft>
                <a:spcPts val="1200"/>
              </a:spcAft>
            </a:pPr>
            <a:r>
              <a:rPr lang="fr-FR" sz="2000" dirty="0">
                <a:solidFill>
                  <a:srgbClr val="17375E"/>
                </a:solidFill>
                <a:latin typeface="Gill Sans" panose="020B0604020202020204"/>
              </a:rPr>
              <a:t>Un agent de programme se précipite dans le bureau d'administration. </a:t>
            </a:r>
            <a:r>
              <a:rPr lang="fr-FR" sz="2000" dirty="0" smtClean="0">
                <a:solidFill>
                  <a:srgbClr val="17375E"/>
                </a:solidFill>
                <a:latin typeface="Gill Sans" panose="020B0604020202020204"/>
              </a:rPr>
              <a:t>« J'ai </a:t>
            </a:r>
            <a:r>
              <a:rPr lang="fr-FR" sz="2000" dirty="0">
                <a:solidFill>
                  <a:srgbClr val="17375E"/>
                </a:solidFill>
                <a:latin typeface="Gill Sans" panose="020B0604020202020204"/>
              </a:rPr>
              <a:t>besoin des clés de la voiture tout de suite! </a:t>
            </a:r>
            <a:r>
              <a:rPr lang="fr-FR" sz="2000" dirty="0" smtClean="0">
                <a:solidFill>
                  <a:srgbClr val="17375E"/>
                </a:solidFill>
                <a:latin typeface="Gill Sans" panose="020B0604020202020204"/>
              </a:rPr>
              <a:t>». </a:t>
            </a:r>
            <a:r>
              <a:rPr lang="fr-FR" sz="2000" dirty="0">
                <a:solidFill>
                  <a:srgbClr val="17375E"/>
                </a:solidFill>
                <a:latin typeface="Gill Sans" panose="020B0604020202020204"/>
              </a:rPr>
              <a:t>L'agent administratif dit brusquement que le conducteur est sur le point d'utiliser la voiture pour les autres membres du personnel qui ont réservé à l'avance. Le responsable du programme insiste </a:t>
            </a:r>
            <a:r>
              <a:rPr lang="fr-FR" sz="2000" dirty="0" smtClean="0">
                <a:solidFill>
                  <a:srgbClr val="17375E"/>
                </a:solidFill>
                <a:latin typeface="Gill Sans" panose="020B0604020202020204"/>
              </a:rPr>
              <a:t>sur l’urgence de son </a:t>
            </a:r>
            <a:r>
              <a:rPr lang="fr-FR" sz="2000" dirty="0">
                <a:solidFill>
                  <a:srgbClr val="17375E"/>
                </a:solidFill>
                <a:latin typeface="Gill Sans" panose="020B0604020202020204"/>
              </a:rPr>
              <a:t>/ sa tâche </a:t>
            </a:r>
            <a:r>
              <a:rPr lang="fr-FR" sz="2000" dirty="0" smtClean="0">
                <a:solidFill>
                  <a:srgbClr val="17375E"/>
                </a:solidFill>
                <a:latin typeface="Gill Sans" panose="020B0604020202020204"/>
              </a:rPr>
              <a:t>; les autres doivent attendre selon lui.</a:t>
            </a:r>
          </a:p>
          <a:p>
            <a:pPr algn="just">
              <a:lnSpc>
                <a:spcPts val="2000"/>
              </a:lnSpc>
              <a:spcBef>
                <a:spcPts val="1200"/>
              </a:spcBef>
              <a:spcAft>
                <a:spcPts val="1200"/>
              </a:spcAft>
            </a:pPr>
            <a:r>
              <a:rPr lang="fr-FR" sz="2000" dirty="0" smtClean="0">
                <a:solidFill>
                  <a:srgbClr val="17375E"/>
                </a:solidFill>
                <a:latin typeface="Gill Sans" panose="020B0604020202020204"/>
              </a:rPr>
              <a:t>Ils </a:t>
            </a:r>
            <a:r>
              <a:rPr lang="fr-FR" sz="2000" dirty="0">
                <a:solidFill>
                  <a:srgbClr val="17375E"/>
                </a:solidFill>
                <a:latin typeface="Gill Sans" panose="020B0604020202020204"/>
              </a:rPr>
              <a:t>entrent </a:t>
            </a:r>
            <a:r>
              <a:rPr lang="fr-FR" sz="2000" dirty="0" smtClean="0">
                <a:solidFill>
                  <a:srgbClr val="17375E"/>
                </a:solidFill>
                <a:latin typeface="Gill Sans" panose="020B0604020202020204"/>
              </a:rPr>
              <a:t>en conflit, chacun faisant valoir </a:t>
            </a:r>
            <a:r>
              <a:rPr lang="fr-FR" sz="2000" dirty="0">
                <a:solidFill>
                  <a:srgbClr val="17375E"/>
                </a:solidFill>
                <a:latin typeface="Gill Sans" panose="020B0604020202020204"/>
              </a:rPr>
              <a:t>son autorité sur l’autre </a:t>
            </a:r>
            <a:r>
              <a:rPr lang="fr-FR" sz="2000" dirty="0" smtClean="0">
                <a:solidFill>
                  <a:srgbClr val="17375E"/>
                </a:solidFill>
                <a:latin typeface="Gill Sans" panose="020B0604020202020204"/>
              </a:rPr>
              <a:t>en </a:t>
            </a:r>
            <a:r>
              <a:rPr lang="fr-FR" sz="2000" dirty="0">
                <a:solidFill>
                  <a:srgbClr val="17375E"/>
                </a:solidFill>
                <a:latin typeface="Gill Sans" panose="020B0604020202020204"/>
              </a:rPr>
              <a:t>utilisant des expressions telles que « Si vous aviez pris la peine de lire le manuel des politiques ... » et « Tu es toujours aussi bureaucratique! Vous ne </a:t>
            </a:r>
            <a:r>
              <a:rPr lang="fr-FR" sz="2000" dirty="0" smtClean="0">
                <a:solidFill>
                  <a:srgbClr val="17375E"/>
                </a:solidFill>
                <a:latin typeface="Gill Sans" panose="020B0604020202020204"/>
              </a:rPr>
              <a:t>mettez jamais </a:t>
            </a:r>
            <a:r>
              <a:rPr lang="fr-FR" sz="2000" dirty="0">
                <a:solidFill>
                  <a:srgbClr val="17375E"/>
                </a:solidFill>
                <a:latin typeface="Gill Sans" panose="020B0604020202020204"/>
              </a:rPr>
              <a:t>les règles au service des collaborateurs! »</a:t>
            </a:r>
            <a:r>
              <a:rPr lang="en-US" sz="2000" dirty="0" smtClean="0">
                <a:solidFill>
                  <a:srgbClr val="17375E"/>
                </a:solidFill>
                <a:latin typeface="Gill Sans" panose="020B0604020202020204"/>
              </a:rPr>
              <a:t> </a:t>
            </a:r>
            <a:endParaRPr lang="fr-FR" sz="2000" dirty="0">
              <a:solidFill>
                <a:srgbClr val="17375E"/>
              </a:solidFill>
              <a:latin typeface="Gill Sans" panose="020B0604020202020204"/>
            </a:endParaRPr>
          </a:p>
        </p:txBody>
      </p:sp>
      <p:sp>
        <p:nvSpPr>
          <p:cNvPr id="3"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fr-FR"/>
            </a:defPPr>
            <a:lvl1pPr eaLnBrk="1" hangingPunct="1">
              <a:defRPr b="1">
                <a:solidFill>
                  <a:srgbClr val="C2113A"/>
                </a:solidFill>
              </a:defRPr>
            </a:lvl1pPr>
            <a:lvl2pPr marL="742950" indent="-285750"/>
            <a:lvl3pPr marL="1143000" indent="-228600"/>
            <a:lvl4pPr marL="1600200" indent="-228600"/>
            <a:lvl5pPr marL="2057400" indent="-22860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en-AU" altLang="en-US" dirty="0"/>
              <a:t>POSITIVE/NEGATIVE COMMUNICATION </a:t>
            </a:r>
          </a:p>
        </p:txBody>
      </p:sp>
      <p:sp>
        <p:nvSpPr>
          <p:cNvPr id="4" name="ZoneTexte 3"/>
          <p:cNvSpPr txBox="1"/>
          <p:nvPr/>
        </p:nvSpPr>
        <p:spPr>
          <a:xfrm>
            <a:off x="4000500" y="6286499"/>
            <a:ext cx="1270000" cy="279400"/>
          </a:xfrm>
          <a:prstGeom prst="rect">
            <a:avLst/>
          </a:prstGeom>
          <a:noFill/>
        </p:spPr>
        <p:txBody>
          <a:bodyPr vert="horz" rtlCol="0">
            <a:spAutoFit/>
          </a:bodyPr>
          <a:lstStyle/>
          <a:p>
            <a:pPr algn="ctr"/>
            <a:fld id="{E00943C0-F9EC-4B0E-9273-99862B724264}" type="slidenum">
              <a:rPr lang="fr-FR" sz="1200" smtClean="0">
                <a:latin typeface="Gill Sans" panose="020B0604020202020204"/>
              </a:rPr>
              <a:pPr algn="ctr"/>
              <a:t>5</a:t>
            </a:fld>
            <a:r>
              <a:rPr lang="fr-FR" sz="1200" smtClean="0">
                <a:latin typeface="Gill Sans" panose="020B0604020202020204"/>
              </a:rPr>
              <a:t> / 21</a:t>
            </a:r>
            <a:endParaRPr lang="fr-FR" sz="1200">
              <a:latin typeface="Gill Sans" panose="020B0604020202020204"/>
            </a:endParaRPr>
          </a:p>
        </p:txBody>
      </p:sp>
    </p:spTree>
    <p:custDataLst>
      <p:tags r:id="rId1"/>
    </p:custDataLst>
    <p:extLst>
      <p:ext uri="{BB962C8B-B14F-4D97-AF65-F5344CB8AC3E}">
        <p14:creationId xmlns:p14="http://schemas.microsoft.com/office/powerpoint/2010/main" val="1497821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4225" y="958850"/>
            <a:ext cx="8534400" cy="5129609"/>
          </a:xfrm>
          <a:prstGeom prst="rect">
            <a:avLst/>
          </a:prstGeom>
          <a:solidFill>
            <a:srgbClr val="FFFFFF"/>
          </a:solidFill>
          <a:ln/>
        </p:spPr>
        <p:txBody>
          <a:bodyPr wrap="square" lIns="0" tIns="0" rIns="0" bIns="0" rtlCol="0">
            <a:spAutoFit/>
          </a:bodyPr>
          <a:lstStyle/>
          <a:p>
            <a:pPr algn="just">
              <a:lnSpc>
                <a:spcPts val="2000"/>
              </a:lnSpc>
              <a:spcBef>
                <a:spcPts val="800"/>
              </a:spcBef>
              <a:spcAft>
                <a:spcPts val="800"/>
              </a:spcAft>
            </a:pPr>
            <a:r>
              <a:rPr lang="en-US" b="1" dirty="0">
                <a:solidFill>
                  <a:srgbClr val="17375E"/>
                </a:solidFill>
                <a:latin typeface="Gill Sans" panose="020B0604020202020204"/>
              </a:rPr>
              <a:t>Role-Play </a:t>
            </a:r>
            <a:r>
              <a:rPr lang="en-US" b="1" dirty="0" smtClean="0">
                <a:solidFill>
                  <a:srgbClr val="17375E"/>
                </a:solidFill>
                <a:latin typeface="Gill Sans" panose="020B0604020202020204"/>
              </a:rPr>
              <a:t>2 :</a:t>
            </a:r>
            <a:endParaRPr lang="fr-FR" b="1" dirty="0">
              <a:solidFill>
                <a:srgbClr val="17375E"/>
              </a:solidFill>
              <a:latin typeface="Gill Sans" panose="020B0604020202020204"/>
            </a:endParaRPr>
          </a:p>
          <a:p>
            <a:pPr algn="just">
              <a:lnSpc>
                <a:spcPts val="2000"/>
              </a:lnSpc>
              <a:spcBef>
                <a:spcPts val="800"/>
              </a:spcBef>
              <a:spcAft>
                <a:spcPts val="800"/>
              </a:spcAft>
            </a:pPr>
            <a:r>
              <a:rPr lang="fr-FR" dirty="0" smtClean="0">
                <a:solidFill>
                  <a:srgbClr val="17375E"/>
                </a:solidFill>
                <a:latin typeface="Gill Sans" panose="020B0604020202020204"/>
              </a:rPr>
              <a:t>Le </a:t>
            </a:r>
            <a:r>
              <a:rPr lang="fr-FR" dirty="0">
                <a:solidFill>
                  <a:srgbClr val="17375E"/>
                </a:solidFill>
                <a:latin typeface="Gill Sans" panose="020B0604020202020204"/>
              </a:rPr>
              <a:t>même agent de programme se précipite en </a:t>
            </a:r>
            <a:r>
              <a:rPr lang="fr-FR" dirty="0" smtClean="0">
                <a:solidFill>
                  <a:srgbClr val="17375E"/>
                </a:solidFill>
                <a:latin typeface="Gill Sans" panose="020B0604020202020204"/>
              </a:rPr>
              <a:t>disant : </a:t>
            </a:r>
            <a:r>
              <a:rPr lang="fr-FR" dirty="0">
                <a:solidFill>
                  <a:srgbClr val="17375E"/>
                </a:solidFill>
                <a:latin typeface="Gill Sans" panose="020B0604020202020204"/>
              </a:rPr>
              <a:t>« Je suis </a:t>
            </a:r>
            <a:r>
              <a:rPr lang="fr-FR" dirty="0" smtClean="0">
                <a:solidFill>
                  <a:srgbClr val="17375E"/>
                </a:solidFill>
                <a:latin typeface="Gill Sans" panose="020B0604020202020204"/>
              </a:rPr>
              <a:t>désolé ; </a:t>
            </a:r>
            <a:r>
              <a:rPr lang="fr-FR" dirty="0">
                <a:solidFill>
                  <a:srgbClr val="17375E"/>
                </a:solidFill>
                <a:latin typeface="Gill Sans" panose="020B0604020202020204"/>
              </a:rPr>
              <a:t>un évènement urgent est survenu. Je dois utiliser la voiture pendant une heure. </a:t>
            </a:r>
            <a:r>
              <a:rPr lang="fr-FR" dirty="0" smtClean="0">
                <a:solidFill>
                  <a:srgbClr val="17375E"/>
                </a:solidFill>
                <a:latin typeface="Gill Sans" panose="020B0604020202020204"/>
              </a:rPr>
              <a:t>»</a:t>
            </a:r>
          </a:p>
          <a:p>
            <a:pPr algn="just">
              <a:lnSpc>
                <a:spcPts val="2000"/>
              </a:lnSpc>
              <a:spcBef>
                <a:spcPts val="800"/>
              </a:spcBef>
              <a:spcAft>
                <a:spcPts val="800"/>
              </a:spcAft>
            </a:pPr>
            <a:r>
              <a:rPr lang="fr-FR" dirty="0" smtClean="0">
                <a:solidFill>
                  <a:srgbClr val="17375E"/>
                </a:solidFill>
                <a:latin typeface="Gill Sans" panose="020B0604020202020204"/>
              </a:rPr>
              <a:t>On lui répond </a:t>
            </a:r>
            <a:r>
              <a:rPr lang="fr-FR" dirty="0" smtClean="0">
                <a:solidFill>
                  <a:srgbClr val="17375E"/>
                </a:solidFill>
                <a:latin typeface="Gill Sans" panose="020B0604020202020204"/>
              </a:rPr>
              <a:t>que </a:t>
            </a:r>
            <a:r>
              <a:rPr lang="fr-FR" dirty="0">
                <a:solidFill>
                  <a:srgbClr val="17375E"/>
                </a:solidFill>
                <a:latin typeface="Gill Sans" panose="020B0604020202020204"/>
              </a:rPr>
              <a:t>le conducteur est sur le point de faire des courses pour les autres membres du </a:t>
            </a:r>
            <a:r>
              <a:rPr lang="fr-FR" dirty="0" smtClean="0">
                <a:solidFill>
                  <a:srgbClr val="17375E"/>
                </a:solidFill>
                <a:latin typeface="Gill Sans" panose="020B0604020202020204"/>
              </a:rPr>
              <a:t>personnel. Davantage d'informations est demandée sur </a:t>
            </a:r>
            <a:r>
              <a:rPr lang="fr-FR" dirty="0">
                <a:solidFill>
                  <a:srgbClr val="17375E"/>
                </a:solidFill>
                <a:latin typeface="Gill Sans" panose="020B0604020202020204"/>
              </a:rPr>
              <a:t>la raison pour laquelle la voiture est nécessaire. « Si vous me donnez un peu plus d'informations, peut-être que je peux mieux vous aider. » La raison est </a:t>
            </a:r>
            <a:r>
              <a:rPr lang="fr-FR" dirty="0" smtClean="0">
                <a:solidFill>
                  <a:srgbClr val="17375E"/>
                </a:solidFill>
                <a:latin typeface="Gill Sans" panose="020B0604020202020204"/>
              </a:rPr>
              <a:t>donnée : une </a:t>
            </a:r>
            <a:r>
              <a:rPr lang="fr-FR" dirty="0">
                <a:solidFill>
                  <a:srgbClr val="17375E"/>
                </a:solidFill>
                <a:latin typeface="Gill Sans" panose="020B0604020202020204"/>
              </a:rPr>
              <a:t>proposition doit être </a:t>
            </a:r>
            <a:r>
              <a:rPr lang="fr-FR" dirty="0" smtClean="0">
                <a:solidFill>
                  <a:srgbClr val="17375E"/>
                </a:solidFill>
                <a:latin typeface="Gill Sans" panose="020B0604020202020204"/>
              </a:rPr>
              <a:t>livrée </a:t>
            </a:r>
            <a:r>
              <a:rPr lang="fr-FR" dirty="0">
                <a:solidFill>
                  <a:srgbClr val="17375E"/>
                </a:solidFill>
                <a:latin typeface="Gill Sans" panose="020B0604020202020204"/>
              </a:rPr>
              <a:t>à un donneur d’ordre dans un certain </a:t>
            </a:r>
            <a:r>
              <a:rPr lang="fr-FR" dirty="0" smtClean="0">
                <a:solidFill>
                  <a:srgbClr val="17375E"/>
                </a:solidFill>
                <a:latin typeface="Gill Sans" panose="020B0604020202020204"/>
              </a:rPr>
              <a:t>délai</a:t>
            </a:r>
            <a:endParaRPr lang="fr-FR" dirty="0">
              <a:solidFill>
                <a:srgbClr val="17375E"/>
              </a:solidFill>
              <a:latin typeface="Gill Sans" panose="020B0604020202020204"/>
            </a:endParaRPr>
          </a:p>
          <a:p>
            <a:pPr algn="just">
              <a:lnSpc>
                <a:spcPts val="2000"/>
              </a:lnSpc>
              <a:spcBef>
                <a:spcPts val="800"/>
              </a:spcBef>
              <a:spcAft>
                <a:spcPts val="800"/>
              </a:spcAft>
            </a:pPr>
            <a:r>
              <a:rPr lang="fr-FR" dirty="0">
                <a:solidFill>
                  <a:srgbClr val="17375E"/>
                </a:solidFill>
                <a:latin typeface="Gill Sans" panose="020B0604020202020204"/>
              </a:rPr>
              <a:t>L'agent du programme </a:t>
            </a:r>
            <a:r>
              <a:rPr lang="fr-FR" dirty="0" smtClean="0">
                <a:solidFill>
                  <a:srgbClr val="17375E"/>
                </a:solidFill>
                <a:latin typeface="Gill Sans" panose="020B0604020202020204"/>
              </a:rPr>
              <a:t>demande : </a:t>
            </a:r>
            <a:r>
              <a:rPr lang="fr-FR" dirty="0">
                <a:solidFill>
                  <a:srgbClr val="17375E"/>
                </a:solidFill>
                <a:latin typeface="Gill Sans" panose="020B0604020202020204"/>
              </a:rPr>
              <a:t>« Je comprends la politique de la réservation en avance, mais comment pouvons-nous nous en </a:t>
            </a:r>
            <a:r>
              <a:rPr lang="fr-FR" dirty="0" smtClean="0">
                <a:solidFill>
                  <a:srgbClr val="17375E"/>
                </a:solidFill>
                <a:latin typeface="Gill Sans" panose="020B0604020202020204"/>
              </a:rPr>
              <a:t>sortir ? </a:t>
            </a:r>
            <a:r>
              <a:rPr lang="fr-FR" dirty="0">
                <a:solidFill>
                  <a:srgbClr val="17375E"/>
                </a:solidFill>
                <a:latin typeface="Gill Sans" panose="020B0604020202020204"/>
              </a:rPr>
              <a:t>Cette proposition apportera des services essentiels à nos clients, sans parler des fonds pour l'organisation. </a:t>
            </a:r>
            <a:r>
              <a:rPr lang="fr-FR" dirty="0" smtClean="0">
                <a:solidFill>
                  <a:srgbClr val="17375E"/>
                </a:solidFill>
                <a:latin typeface="Gill Sans" panose="020B0604020202020204"/>
              </a:rPr>
              <a:t>»</a:t>
            </a:r>
          </a:p>
          <a:p>
            <a:pPr algn="just">
              <a:lnSpc>
                <a:spcPts val="2000"/>
              </a:lnSpc>
              <a:spcBef>
                <a:spcPts val="800"/>
              </a:spcBef>
              <a:spcAft>
                <a:spcPts val="800"/>
              </a:spcAft>
            </a:pPr>
            <a:r>
              <a:rPr lang="fr-FR" dirty="0" smtClean="0">
                <a:solidFill>
                  <a:srgbClr val="17375E"/>
                </a:solidFill>
                <a:latin typeface="Gill Sans" panose="020B0604020202020204"/>
              </a:rPr>
              <a:t>L'agent </a:t>
            </a:r>
            <a:r>
              <a:rPr lang="fr-FR" dirty="0">
                <a:solidFill>
                  <a:srgbClr val="17375E"/>
                </a:solidFill>
                <a:latin typeface="Gill Sans" panose="020B0604020202020204"/>
              </a:rPr>
              <a:t>administratif explique qu'il tente de respecter les besoins des autres membres du personnel qui ont réservé la voiture mais que le conducteur peut fournir la proposition ainsi que faire les autres </a:t>
            </a:r>
            <a:r>
              <a:rPr lang="fr-FR" dirty="0" smtClean="0">
                <a:solidFill>
                  <a:srgbClr val="17375E"/>
                </a:solidFill>
                <a:latin typeface="Gill Sans" panose="020B0604020202020204"/>
              </a:rPr>
              <a:t>courses.</a:t>
            </a:r>
          </a:p>
          <a:p>
            <a:pPr algn="just">
              <a:lnSpc>
                <a:spcPts val="2000"/>
              </a:lnSpc>
              <a:spcBef>
                <a:spcPts val="800"/>
              </a:spcBef>
              <a:spcAft>
                <a:spcPts val="800"/>
              </a:spcAft>
            </a:pPr>
            <a:r>
              <a:rPr lang="fr-FR" dirty="0" smtClean="0">
                <a:solidFill>
                  <a:srgbClr val="17375E"/>
                </a:solidFill>
                <a:latin typeface="Gill Sans" panose="020B0604020202020204"/>
              </a:rPr>
              <a:t>Les </a:t>
            </a:r>
            <a:r>
              <a:rPr lang="fr-FR" dirty="0">
                <a:solidFill>
                  <a:srgbClr val="17375E"/>
                </a:solidFill>
                <a:latin typeface="Gill Sans" panose="020B0604020202020204"/>
              </a:rPr>
              <a:t>deux sont convaincus qu'ils contribuent à la prestation de services efficace et expriment leur gratitude.</a:t>
            </a:r>
          </a:p>
        </p:txBody>
      </p:sp>
      <p:sp>
        <p:nvSpPr>
          <p:cNvPr id="3"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fr-FR"/>
            </a:defPPr>
            <a:lvl1pPr eaLnBrk="1" hangingPunct="1">
              <a:defRPr b="1">
                <a:solidFill>
                  <a:srgbClr val="C2113A"/>
                </a:solidFill>
              </a:defRPr>
            </a:lvl1pPr>
            <a:lvl2pPr marL="742950" indent="-285750"/>
            <a:lvl3pPr marL="1143000" indent="-228600"/>
            <a:lvl4pPr marL="1600200" indent="-228600"/>
            <a:lvl5pPr marL="2057400" indent="-22860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en-AU" altLang="en-US" dirty="0"/>
              <a:t>POSITIVE/NEGATIVE COMMUNICATION </a:t>
            </a:r>
          </a:p>
        </p:txBody>
      </p:sp>
      <p:sp>
        <p:nvSpPr>
          <p:cNvPr id="4" name="ZoneTexte 3"/>
          <p:cNvSpPr txBox="1"/>
          <p:nvPr/>
        </p:nvSpPr>
        <p:spPr>
          <a:xfrm>
            <a:off x="4000500" y="6286499"/>
            <a:ext cx="1270000" cy="279400"/>
          </a:xfrm>
          <a:prstGeom prst="rect">
            <a:avLst/>
          </a:prstGeom>
          <a:noFill/>
        </p:spPr>
        <p:txBody>
          <a:bodyPr vert="horz" rtlCol="0">
            <a:spAutoFit/>
          </a:bodyPr>
          <a:lstStyle/>
          <a:p>
            <a:pPr algn="ctr"/>
            <a:fld id="{474E158F-30B2-4520-ADEC-DB38846B4CD0}" type="slidenum">
              <a:rPr lang="fr-FR" sz="1200" smtClean="0">
                <a:latin typeface="Gill Sans" panose="020B0604020202020204"/>
              </a:rPr>
              <a:pPr algn="ctr"/>
              <a:t>6</a:t>
            </a:fld>
            <a:r>
              <a:rPr lang="fr-FR" sz="1200" smtClean="0">
                <a:latin typeface="Gill Sans" panose="020B0604020202020204"/>
              </a:rPr>
              <a:t> / 21</a:t>
            </a:r>
            <a:endParaRPr lang="fr-FR" sz="1200">
              <a:latin typeface="Gill Sans" panose="020B0604020202020204"/>
            </a:endParaRPr>
          </a:p>
        </p:txBody>
      </p:sp>
    </p:spTree>
    <p:custDataLst>
      <p:tags r:id="rId1"/>
    </p:custDataLst>
    <p:extLst>
      <p:ext uri="{BB962C8B-B14F-4D97-AF65-F5344CB8AC3E}">
        <p14:creationId xmlns:p14="http://schemas.microsoft.com/office/powerpoint/2010/main" val="3478488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4225" y="958850"/>
            <a:ext cx="8534400" cy="3795911"/>
          </a:xfrm>
          <a:prstGeom prst="rect">
            <a:avLst/>
          </a:prstGeom>
          <a:solidFill>
            <a:srgbClr val="FFFFFF"/>
          </a:solidFill>
          <a:ln/>
        </p:spPr>
        <p:txBody>
          <a:bodyPr wrap="square" lIns="0" tIns="0" rIns="0" bIns="0" rtlCol="0">
            <a:spAutoFit/>
          </a:bodyPr>
          <a:lstStyle/>
          <a:p>
            <a:pPr marL="342900" lvl="0" indent="-34290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Quel </a:t>
            </a:r>
            <a:r>
              <a:rPr lang="fr-FR" sz="2000" dirty="0">
                <a:solidFill>
                  <a:srgbClr val="17375E"/>
                </a:solidFill>
                <a:latin typeface="Gill Sans" panose="020B0604020202020204"/>
              </a:rPr>
              <a:t>est l'impact des différentes façons de communiquer sur les relations entre les deux </a:t>
            </a:r>
            <a:r>
              <a:rPr lang="fr-FR" sz="2000" dirty="0" smtClean="0">
                <a:solidFill>
                  <a:srgbClr val="17375E"/>
                </a:solidFill>
                <a:latin typeface="Gill Sans" panose="020B0604020202020204"/>
              </a:rPr>
              <a:t>parties ?</a:t>
            </a:r>
            <a:endParaRPr lang="fr-FR" sz="2000" dirty="0">
              <a:solidFill>
                <a:srgbClr val="17375E"/>
              </a:solidFill>
              <a:latin typeface="Gill Sans" panose="020B0604020202020204"/>
            </a:endParaRPr>
          </a:p>
          <a:p>
            <a:pPr marL="342900" lvl="0" indent="-34290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Comment </a:t>
            </a:r>
            <a:r>
              <a:rPr lang="fr-FR" sz="2000" dirty="0">
                <a:solidFill>
                  <a:srgbClr val="17375E"/>
                </a:solidFill>
                <a:latin typeface="Gill Sans" panose="020B0604020202020204"/>
              </a:rPr>
              <a:t>les deux parties </a:t>
            </a:r>
            <a:r>
              <a:rPr lang="fr-FR" sz="2000" dirty="0" smtClean="0">
                <a:solidFill>
                  <a:srgbClr val="17375E"/>
                </a:solidFill>
                <a:latin typeface="Gill Sans" panose="020B0604020202020204"/>
              </a:rPr>
              <a:t>ressentent l’autre après </a:t>
            </a:r>
            <a:r>
              <a:rPr lang="fr-FR" sz="2000" dirty="0" smtClean="0">
                <a:solidFill>
                  <a:srgbClr val="17375E"/>
                </a:solidFill>
                <a:latin typeface="Gill Sans" panose="020B0604020202020204"/>
              </a:rPr>
              <a:t>l'interaction ?</a:t>
            </a:r>
            <a:endParaRPr lang="fr-FR" sz="2000" dirty="0">
              <a:solidFill>
                <a:srgbClr val="17375E"/>
              </a:solidFill>
              <a:latin typeface="Gill Sans" panose="020B0604020202020204"/>
            </a:endParaRPr>
          </a:p>
          <a:p>
            <a:pPr marL="342900" lvl="0" indent="-34290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Quelle </a:t>
            </a:r>
            <a:r>
              <a:rPr lang="fr-FR" sz="2000" dirty="0">
                <a:solidFill>
                  <a:srgbClr val="17375E"/>
                </a:solidFill>
                <a:latin typeface="Gill Sans" panose="020B0604020202020204"/>
              </a:rPr>
              <a:t>est </a:t>
            </a:r>
            <a:r>
              <a:rPr lang="fr-FR" sz="2000" dirty="0" smtClean="0">
                <a:solidFill>
                  <a:srgbClr val="17375E"/>
                </a:solidFill>
                <a:latin typeface="Gill Sans" panose="020B0604020202020204"/>
              </a:rPr>
              <a:t>la </a:t>
            </a:r>
            <a:r>
              <a:rPr lang="fr-FR" sz="2000" dirty="0">
                <a:solidFill>
                  <a:srgbClr val="17375E"/>
                </a:solidFill>
                <a:latin typeface="Gill Sans" panose="020B0604020202020204"/>
              </a:rPr>
              <a:t>façon de communiquer la plus efficace pour obtenir des résultats </a:t>
            </a:r>
            <a:r>
              <a:rPr lang="fr-FR" sz="2000" dirty="0" smtClean="0">
                <a:solidFill>
                  <a:srgbClr val="17375E"/>
                </a:solidFill>
                <a:latin typeface="Gill Sans" panose="020B0604020202020204"/>
              </a:rPr>
              <a:t>positifs ?</a:t>
            </a:r>
            <a:endParaRPr lang="fr-FR" sz="2000" dirty="0">
              <a:solidFill>
                <a:srgbClr val="17375E"/>
              </a:solidFill>
              <a:latin typeface="Gill Sans" panose="020B0604020202020204"/>
            </a:endParaRPr>
          </a:p>
          <a:p>
            <a:pPr marL="342900" lvl="0" indent="-34290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Quelle </a:t>
            </a:r>
            <a:r>
              <a:rPr lang="fr-FR" sz="2000" dirty="0">
                <a:solidFill>
                  <a:srgbClr val="17375E"/>
                </a:solidFill>
                <a:latin typeface="Gill Sans" panose="020B0604020202020204"/>
              </a:rPr>
              <a:t>est la différence entre la compréhension du point de vue et l’acceptation de ce </a:t>
            </a:r>
            <a:r>
              <a:rPr lang="fr-FR" sz="2000" dirty="0" smtClean="0">
                <a:solidFill>
                  <a:srgbClr val="17375E"/>
                </a:solidFill>
                <a:latin typeface="Gill Sans" panose="020B0604020202020204"/>
              </a:rPr>
              <a:t>dernier ? </a:t>
            </a:r>
            <a:r>
              <a:rPr lang="fr-FR" sz="2000" dirty="0">
                <a:solidFill>
                  <a:srgbClr val="17375E"/>
                </a:solidFill>
                <a:latin typeface="Gill Sans" panose="020B0604020202020204"/>
              </a:rPr>
              <a:t>Comment le fait de savoir et d'utiliser cette différence affecte la </a:t>
            </a:r>
            <a:r>
              <a:rPr lang="fr-FR" sz="2000" dirty="0" smtClean="0">
                <a:solidFill>
                  <a:srgbClr val="17375E"/>
                </a:solidFill>
                <a:latin typeface="Gill Sans" panose="020B0604020202020204"/>
              </a:rPr>
              <a:t>communication ?</a:t>
            </a:r>
            <a:endParaRPr lang="fr-FR" sz="2000" dirty="0">
              <a:solidFill>
                <a:srgbClr val="17375E"/>
              </a:solidFill>
              <a:latin typeface="Gill Sans" panose="020B0604020202020204"/>
            </a:endParaRPr>
          </a:p>
          <a:p>
            <a:pPr marL="342900" lvl="0" indent="-34290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Pouvez-vous </a:t>
            </a:r>
            <a:r>
              <a:rPr lang="fr-FR" sz="2000" dirty="0">
                <a:solidFill>
                  <a:srgbClr val="17375E"/>
                </a:solidFill>
                <a:latin typeface="Gill Sans" panose="020B0604020202020204"/>
              </a:rPr>
              <a:t>penser à des exemples où vous avez vécu ces différentes formes de </a:t>
            </a:r>
            <a:r>
              <a:rPr lang="fr-FR" sz="2000" dirty="0" smtClean="0">
                <a:solidFill>
                  <a:srgbClr val="17375E"/>
                </a:solidFill>
                <a:latin typeface="Gill Sans" panose="020B0604020202020204"/>
              </a:rPr>
              <a:t>communication ?</a:t>
            </a:r>
            <a:endParaRPr lang="fr-FR" sz="2000" dirty="0">
              <a:solidFill>
                <a:srgbClr val="17375E"/>
              </a:solidFill>
              <a:latin typeface="Gill Sans" panose="020B0604020202020204"/>
            </a:endParaRPr>
          </a:p>
        </p:txBody>
      </p:sp>
      <p:sp>
        <p:nvSpPr>
          <p:cNvPr id="5"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fr-FR"/>
            </a:defPPr>
            <a:lvl1pPr eaLnBrk="1" hangingPunct="1">
              <a:defRPr b="1">
                <a:solidFill>
                  <a:srgbClr val="C2113A"/>
                </a:solidFill>
              </a:defRPr>
            </a:lvl1pPr>
            <a:lvl2pPr marL="742950" indent="-285750"/>
            <a:lvl3pPr marL="1143000" indent="-228600"/>
            <a:lvl4pPr marL="1600200" indent="-228600"/>
            <a:lvl5pPr marL="2057400" indent="-22860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en-AU" altLang="en-US" dirty="0"/>
              <a:t>POSITIVE/NEGATIVE COMMUNICATION </a:t>
            </a:r>
          </a:p>
        </p:txBody>
      </p:sp>
      <p:sp>
        <p:nvSpPr>
          <p:cNvPr id="3" name="ZoneTexte 2"/>
          <p:cNvSpPr txBox="1"/>
          <p:nvPr/>
        </p:nvSpPr>
        <p:spPr>
          <a:xfrm>
            <a:off x="4000500" y="6286499"/>
            <a:ext cx="1270000" cy="279400"/>
          </a:xfrm>
          <a:prstGeom prst="rect">
            <a:avLst/>
          </a:prstGeom>
          <a:noFill/>
        </p:spPr>
        <p:txBody>
          <a:bodyPr vert="horz" rtlCol="0">
            <a:spAutoFit/>
          </a:bodyPr>
          <a:lstStyle/>
          <a:p>
            <a:pPr algn="ctr"/>
            <a:fld id="{24B51E15-4C9B-45B8-8630-622BA5994DB8}" type="slidenum">
              <a:rPr lang="fr-FR" sz="1200" smtClean="0">
                <a:latin typeface="Gill Sans" panose="020B0604020202020204"/>
              </a:rPr>
              <a:pPr algn="ctr"/>
              <a:t>7</a:t>
            </a:fld>
            <a:r>
              <a:rPr lang="fr-FR" sz="1200" smtClean="0">
                <a:latin typeface="Gill Sans" panose="020B0604020202020204"/>
              </a:rPr>
              <a:t> / 21</a:t>
            </a:r>
            <a:endParaRPr lang="fr-FR" sz="1200">
              <a:latin typeface="Gill Sans" panose="020B0604020202020204"/>
            </a:endParaRPr>
          </a:p>
        </p:txBody>
      </p:sp>
    </p:spTree>
    <p:custDataLst>
      <p:tags r:id="rId1"/>
    </p:custDataLst>
    <p:extLst>
      <p:ext uri="{BB962C8B-B14F-4D97-AF65-F5344CB8AC3E}">
        <p14:creationId xmlns:p14="http://schemas.microsoft.com/office/powerpoint/2010/main" val="3983355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4225" y="958850"/>
            <a:ext cx="8534400" cy="4616648"/>
          </a:xfrm>
          <a:prstGeom prst="rect">
            <a:avLst/>
          </a:prstGeom>
          <a:solidFill>
            <a:srgbClr val="FFFFFF"/>
          </a:solidFill>
          <a:ln/>
        </p:spPr>
        <p:txBody>
          <a:bodyPr wrap="square" lIns="0" tIns="0" rIns="0" bIns="0" rtlCol="0">
            <a:spAutoFit/>
          </a:bodyPr>
          <a:lstStyle/>
          <a:p>
            <a:pPr algn="just">
              <a:lnSpc>
                <a:spcPts val="1900"/>
              </a:lnSpc>
              <a:spcBef>
                <a:spcPts val="600"/>
              </a:spcBef>
              <a:spcAft>
                <a:spcPts val="600"/>
              </a:spcAft>
            </a:pPr>
            <a:r>
              <a:rPr lang="fr-FR" b="1" dirty="0" smtClean="0">
                <a:solidFill>
                  <a:srgbClr val="17375E"/>
                </a:solidFill>
                <a:latin typeface="Gill Sans" panose="020B0604020202020204"/>
              </a:rPr>
              <a:t>Le langage négatif</a:t>
            </a:r>
          </a:p>
          <a:p>
            <a:pPr algn="just">
              <a:lnSpc>
                <a:spcPts val="1900"/>
              </a:lnSpc>
              <a:spcBef>
                <a:spcPts val="600"/>
              </a:spcBef>
              <a:spcAft>
                <a:spcPts val="600"/>
              </a:spcAft>
            </a:pPr>
            <a:r>
              <a:rPr lang="fr-FR" dirty="0" smtClean="0">
                <a:solidFill>
                  <a:srgbClr val="17375E"/>
                </a:solidFill>
                <a:latin typeface="Gill Sans" panose="020B0604020202020204"/>
              </a:rPr>
              <a:t>• Indiquer </a:t>
            </a:r>
            <a:r>
              <a:rPr lang="fr-FR" dirty="0">
                <a:solidFill>
                  <a:srgbClr val="17375E"/>
                </a:solidFill>
                <a:latin typeface="Gill Sans" panose="020B0604020202020204"/>
              </a:rPr>
              <a:t>ce qui ne peut pas être fait</a:t>
            </a:r>
          </a:p>
          <a:p>
            <a:pPr algn="just">
              <a:lnSpc>
                <a:spcPts val="1900"/>
              </a:lnSpc>
              <a:spcBef>
                <a:spcPts val="600"/>
              </a:spcBef>
              <a:spcAft>
                <a:spcPts val="600"/>
              </a:spcAft>
            </a:pPr>
            <a:r>
              <a:rPr lang="fr-FR" dirty="0">
                <a:solidFill>
                  <a:srgbClr val="17375E"/>
                </a:solidFill>
                <a:latin typeface="Gill Sans" panose="020B0604020202020204"/>
              </a:rPr>
              <a:t>• </a:t>
            </a:r>
            <a:r>
              <a:rPr lang="fr-FR" dirty="0" smtClean="0">
                <a:solidFill>
                  <a:srgbClr val="17375E"/>
                </a:solidFill>
                <a:latin typeface="Gill Sans" panose="020B0604020202020204"/>
              </a:rPr>
              <a:t>Mettre les collaborateur sous la </a:t>
            </a:r>
            <a:r>
              <a:rPr lang="fr-FR" dirty="0" smtClean="0">
                <a:solidFill>
                  <a:srgbClr val="17375E"/>
                </a:solidFill>
                <a:latin typeface="Gill Sans" panose="020B0604020202020204"/>
              </a:rPr>
              <a:t>pression</a:t>
            </a:r>
          </a:p>
          <a:p>
            <a:pPr algn="just">
              <a:lnSpc>
                <a:spcPts val="1900"/>
              </a:lnSpc>
              <a:spcBef>
                <a:spcPts val="600"/>
              </a:spcBef>
              <a:spcAft>
                <a:spcPts val="600"/>
              </a:spcAft>
            </a:pPr>
            <a:r>
              <a:rPr lang="fr-FR" dirty="0">
                <a:solidFill>
                  <a:srgbClr val="17375E"/>
                </a:solidFill>
                <a:latin typeface="Gill Sans" panose="020B0604020202020204"/>
              </a:rPr>
              <a:t>• Ton </a:t>
            </a:r>
            <a:r>
              <a:rPr lang="fr-FR" dirty="0">
                <a:solidFill>
                  <a:srgbClr val="17375E"/>
                </a:solidFill>
                <a:latin typeface="Gill Sans" panose="020B0604020202020204"/>
              </a:rPr>
              <a:t>subtil de blâme, d'intimidation</a:t>
            </a:r>
          </a:p>
          <a:p>
            <a:pPr algn="just">
              <a:lnSpc>
                <a:spcPts val="1900"/>
              </a:lnSpc>
              <a:spcBef>
                <a:spcPts val="600"/>
              </a:spcBef>
              <a:spcAft>
                <a:spcPts val="600"/>
              </a:spcAft>
            </a:pPr>
            <a:r>
              <a:rPr lang="fr-FR" dirty="0">
                <a:solidFill>
                  <a:srgbClr val="17375E"/>
                </a:solidFill>
                <a:latin typeface="Gill Sans" panose="020B0604020202020204"/>
              </a:rPr>
              <a:t>• </a:t>
            </a:r>
            <a:r>
              <a:rPr lang="fr-FR" dirty="0" smtClean="0">
                <a:solidFill>
                  <a:srgbClr val="17375E"/>
                </a:solidFill>
                <a:latin typeface="Gill Sans" panose="020B0604020202020204"/>
              </a:rPr>
              <a:t>Utiliser </a:t>
            </a:r>
            <a:r>
              <a:rPr lang="fr-FR" dirty="0">
                <a:solidFill>
                  <a:srgbClr val="17375E"/>
                </a:solidFill>
                <a:latin typeface="Gill Sans" panose="020B0604020202020204"/>
              </a:rPr>
              <a:t>des mots comme ne peut pas, ne sera pas en mesure de</a:t>
            </a:r>
          </a:p>
          <a:p>
            <a:pPr algn="just">
              <a:lnSpc>
                <a:spcPts val="1900"/>
              </a:lnSpc>
              <a:spcBef>
                <a:spcPts val="600"/>
              </a:spcBef>
              <a:spcAft>
                <a:spcPts val="600"/>
              </a:spcAft>
            </a:pPr>
            <a:r>
              <a:rPr lang="fr-FR" dirty="0">
                <a:solidFill>
                  <a:srgbClr val="17375E"/>
                </a:solidFill>
                <a:latin typeface="Gill Sans" panose="020B0604020202020204"/>
              </a:rPr>
              <a:t>• Se focalise sur les raisons qui </a:t>
            </a:r>
            <a:r>
              <a:rPr lang="fr-FR" dirty="0" smtClean="0">
                <a:solidFill>
                  <a:srgbClr val="17375E"/>
                </a:solidFill>
                <a:latin typeface="Gill Sans" panose="020B0604020202020204"/>
              </a:rPr>
              <a:t>entrave </a:t>
            </a:r>
            <a:r>
              <a:rPr lang="fr-FR" dirty="0" smtClean="0">
                <a:solidFill>
                  <a:srgbClr val="17375E"/>
                </a:solidFill>
                <a:latin typeface="Gill Sans" panose="020B0604020202020204"/>
              </a:rPr>
              <a:t>l’atteinte </a:t>
            </a:r>
            <a:r>
              <a:rPr lang="fr-FR" dirty="0" smtClean="0">
                <a:solidFill>
                  <a:srgbClr val="17375E"/>
                </a:solidFill>
                <a:latin typeface="Gill Sans" panose="020B0604020202020204"/>
              </a:rPr>
              <a:t>des </a:t>
            </a:r>
            <a:r>
              <a:rPr lang="fr-FR" dirty="0">
                <a:solidFill>
                  <a:srgbClr val="17375E"/>
                </a:solidFill>
                <a:latin typeface="Gill Sans" panose="020B0604020202020204"/>
              </a:rPr>
              <a:t>objectifs</a:t>
            </a:r>
          </a:p>
          <a:p>
            <a:pPr algn="just">
              <a:lnSpc>
                <a:spcPts val="1900"/>
              </a:lnSpc>
              <a:spcBef>
                <a:spcPts val="600"/>
              </a:spcBef>
              <a:spcAft>
                <a:spcPts val="600"/>
              </a:spcAft>
            </a:pPr>
            <a:endParaRPr lang="fr-FR" b="1" dirty="0" smtClean="0">
              <a:solidFill>
                <a:srgbClr val="17375E"/>
              </a:solidFill>
              <a:latin typeface="Gill Sans" panose="020B0604020202020204"/>
            </a:endParaRPr>
          </a:p>
          <a:p>
            <a:pPr algn="just">
              <a:lnSpc>
                <a:spcPts val="1900"/>
              </a:lnSpc>
              <a:spcBef>
                <a:spcPts val="600"/>
              </a:spcBef>
              <a:spcAft>
                <a:spcPts val="600"/>
              </a:spcAft>
            </a:pPr>
            <a:r>
              <a:rPr lang="fr-FR" b="1" dirty="0" smtClean="0">
                <a:solidFill>
                  <a:srgbClr val="17375E"/>
                </a:solidFill>
                <a:latin typeface="Gill Sans" panose="020B0604020202020204"/>
              </a:rPr>
              <a:t>Le langage positif</a:t>
            </a:r>
            <a:endParaRPr lang="fr-FR" b="1" dirty="0">
              <a:solidFill>
                <a:srgbClr val="17375E"/>
              </a:solidFill>
              <a:latin typeface="Gill Sans" panose="020B0604020202020204"/>
            </a:endParaRPr>
          </a:p>
          <a:p>
            <a:pPr algn="just">
              <a:lnSpc>
                <a:spcPts val="1900"/>
              </a:lnSpc>
              <a:spcBef>
                <a:spcPts val="600"/>
              </a:spcBef>
              <a:spcAft>
                <a:spcPts val="600"/>
              </a:spcAft>
            </a:pPr>
            <a:r>
              <a:rPr lang="fr-FR" dirty="0">
                <a:solidFill>
                  <a:srgbClr val="17375E"/>
                </a:solidFill>
                <a:latin typeface="Gill Sans" panose="020B0604020202020204"/>
              </a:rPr>
              <a:t>• </a:t>
            </a:r>
            <a:r>
              <a:rPr lang="fr-FR" dirty="0" smtClean="0">
                <a:solidFill>
                  <a:srgbClr val="17375E"/>
                </a:solidFill>
                <a:latin typeface="Gill Sans" panose="020B0604020202020204"/>
              </a:rPr>
              <a:t>Indiquer </a:t>
            </a:r>
            <a:r>
              <a:rPr lang="fr-FR" dirty="0">
                <a:solidFill>
                  <a:srgbClr val="17375E"/>
                </a:solidFill>
                <a:latin typeface="Gill Sans" panose="020B0604020202020204"/>
              </a:rPr>
              <a:t>au destinataire ce qui peut être fait</a:t>
            </a:r>
          </a:p>
          <a:p>
            <a:pPr algn="just">
              <a:lnSpc>
                <a:spcPts val="1900"/>
              </a:lnSpc>
              <a:spcBef>
                <a:spcPts val="600"/>
              </a:spcBef>
              <a:spcAft>
                <a:spcPts val="600"/>
              </a:spcAft>
            </a:pPr>
            <a:r>
              <a:rPr lang="fr-FR" dirty="0">
                <a:solidFill>
                  <a:srgbClr val="17375E"/>
                </a:solidFill>
                <a:latin typeface="Gill Sans" panose="020B0604020202020204"/>
              </a:rPr>
              <a:t>• </a:t>
            </a:r>
            <a:r>
              <a:rPr lang="fr-FR" dirty="0" smtClean="0">
                <a:solidFill>
                  <a:srgbClr val="17375E"/>
                </a:solidFill>
                <a:latin typeface="Gill Sans" panose="020B0604020202020204"/>
              </a:rPr>
              <a:t>Proposer </a:t>
            </a:r>
            <a:r>
              <a:rPr lang="fr-FR" dirty="0">
                <a:solidFill>
                  <a:srgbClr val="17375E"/>
                </a:solidFill>
                <a:latin typeface="Gill Sans" panose="020B0604020202020204"/>
              </a:rPr>
              <a:t>des alternatives et des choix</a:t>
            </a:r>
          </a:p>
          <a:p>
            <a:pPr algn="just">
              <a:lnSpc>
                <a:spcPts val="1900"/>
              </a:lnSpc>
              <a:spcBef>
                <a:spcPts val="600"/>
              </a:spcBef>
              <a:spcAft>
                <a:spcPts val="600"/>
              </a:spcAft>
            </a:pPr>
            <a:r>
              <a:rPr lang="fr-FR" dirty="0">
                <a:solidFill>
                  <a:srgbClr val="17375E"/>
                </a:solidFill>
                <a:latin typeface="Gill Sans" panose="020B0604020202020204"/>
              </a:rPr>
              <a:t>• U</a:t>
            </a:r>
            <a:r>
              <a:rPr lang="fr-FR" dirty="0" smtClean="0">
                <a:solidFill>
                  <a:srgbClr val="17375E"/>
                </a:solidFill>
                <a:latin typeface="Gill Sans" panose="020B0604020202020204"/>
              </a:rPr>
              <a:t>tile </a:t>
            </a:r>
            <a:r>
              <a:rPr lang="fr-FR" dirty="0">
                <a:solidFill>
                  <a:srgbClr val="17375E"/>
                </a:solidFill>
                <a:latin typeface="Gill Sans" panose="020B0604020202020204"/>
              </a:rPr>
              <a:t>et </a:t>
            </a:r>
            <a:r>
              <a:rPr lang="fr-FR" dirty="0" smtClean="0">
                <a:solidFill>
                  <a:srgbClr val="17375E"/>
                </a:solidFill>
                <a:latin typeface="Gill Sans" panose="020B0604020202020204"/>
              </a:rPr>
              <a:t>encourageant ; </a:t>
            </a:r>
            <a:r>
              <a:rPr lang="fr-FR" dirty="0" smtClean="0">
                <a:solidFill>
                  <a:srgbClr val="17375E"/>
                </a:solidFill>
                <a:latin typeface="Gill Sans" panose="020B0604020202020204"/>
              </a:rPr>
              <a:t>pas bureaucratique</a:t>
            </a:r>
            <a:endParaRPr lang="fr-FR" dirty="0">
              <a:solidFill>
                <a:srgbClr val="17375E"/>
              </a:solidFill>
              <a:latin typeface="Gill Sans" panose="020B0604020202020204"/>
            </a:endParaRPr>
          </a:p>
          <a:p>
            <a:pPr algn="just">
              <a:lnSpc>
                <a:spcPts val="1900"/>
              </a:lnSpc>
              <a:spcBef>
                <a:spcPts val="600"/>
              </a:spcBef>
              <a:spcAft>
                <a:spcPts val="600"/>
              </a:spcAft>
            </a:pPr>
            <a:r>
              <a:rPr lang="fr-FR" dirty="0">
                <a:solidFill>
                  <a:srgbClr val="17375E"/>
                </a:solidFill>
                <a:latin typeface="Gill Sans" panose="020B0604020202020204"/>
              </a:rPr>
              <a:t>• </a:t>
            </a:r>
            <a:r>
              <a:rPr lang="fr-FR" dirty="0" smtClean="0">
                <a:solidFill>
                  <a:srgbClr val="17375E"/>
                </a:solidFill>
                <a:latin typeface="Gill Sans" panose="020B0604020202020204"/>
              </a:rPr>
              <a:t>Souligner </a:t>
            </a:r>
            <a:r>
              <a:rPr lang="fr-FR" dirty="0">
                <a:solidFill>
                  <a:srgbClr val="17375E"/>
                </a:solidFill>
                <a:latin typeface="Gill Sans" panose="020B0604020202020204"/>
              </a:rPr>
              <a:t>les actions positives et </a:t>
            </a:r>
            <a:r>
              <a:rPr lang="fr-FR" dirty="0" smtClean="0">
                <a:solidFill>
                  <a:srgbClr val="17375E"/>
                </a:solidFill>
                <a:latin typeface="Gill Sans" panose="020B0604020202020204"/>
              </a:rPr>
              <a:t>les conséquences</a:t>
            </a:r>
            <a:endParaRPr lang="fr-FR" dirty="0">
              <a:solidFill>
                <a:srgbClr val="17375E"/>
              </a:solidFill>
              <a:latin typeface="Gill Sans" panose="020B0604020202020204"/>
            </a:endParaRPr>
          </a:p>
        </p:txBody>
      </p:sp>
      <p:sp>
        <p:nvSpPr>
          <p:cNvPr id="3"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fr-FR"/>
            </a:defPPr>
            <a:lvl1pPr eaLnBrk="1" hangingPunct="1">
              <a:defRPr b="1">
                <a:solidFill>
                  <a:srgbClr val="C2113A"/>
                </a:solidFill>
              </a:defRPr>
            </a:lvl1pPr>
            <a:lvl2pPr marL="742950" indent="-285750"/>
            <a:lvl3pPr marL="1143000" indent="-228600"/>
            <a:lvl4pPr marL="1600200" indent="-228600"/>
            <a:lvl5pPr marL="2057400" indent="-22860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en-AU" altLang="en-US" dirty="0"/>
              <a:t>POSITIVE/NEGATIVE COMMUNICATION </a:t>
            </a:r>
          </a:p>
        </p:txBody>
      </p:sp>
      <p:sp>
        <p:nvSpPr>
          <p:cNvPr id="4" name="ZoneTexte 3"/>
          <p:cNvSpPr txBox="1"/>
          <p:nvPr/>
        </p:nvSpPr>
        <p:spPr>
          <a:xfrm>
            <a:off x="4000500" y="6286499"/>
            <a:ext cx="1270000" cy="279400"/>
          </a:xfrm>
          <a:prstGeom prst="rect">
            <a:avLst/>
          </a:prstGeom>
          <a:noFill/>
        </p:spPr>
        <p:txBody>
          <a:bodyPr vert="horz" rtlCol="0">
            <a:spAutoFit/>
          </a:bodyPr>
          <a:lstStyle/>
          <a:p>
            <a:pPr algn="ctr"/>
            <a:fld id="{0DE469FE-506D-4C81-8E38-B582859FC866}" type="slidenum">
              <a:rPr lang="fr-FR" sz="1200" smtClean="0">
                <a:latin typeface="Gill Sans" panose="020B0604020202020204"/>
              </a:rPr>
              <a:pPr algn="ctr"/>
              <a:t>8</a:t>
            </a:fld>
            <a:r>
              <a:rPr lang="fr-FR" sz="1200" smtClean="0">
                <a:latin typeface="Gill Sans" panose="020B0604020202020204"/>
              </a:rPr>
              <a:t> / 21</a:t>
            </a:r>
            <a:endParaRPr lang="fr-FR" sz="1200">
              <a:latin typeface="Gill Sans" panose="020B0604020202020204"/>
            </a:endParaRPr>
          </a:p>
        </p:txBody>
      </p:sp>
    </p:spTree>
    <p:custDataLst>
      <p:tags r:id="rId1"/>
    </p:custDataLst>
    <p:extLst>
      <p:ext uri="{BB962C8B-B14F-4D97-AF65-F5344CB8AC3E}">
        <p14:creationId xmlns:p14="http://schemas.microsoft.com/office/powerpoint/2010/main" val="3725470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04225" y="958849"/>
            <a:ext cx="8534400" cy="3642023"/>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en-US" sz="2000" b="1" dirty="0" smtClean="0">
                <a:solidFill>
                  <a:srgbClr val="17375E"/>
                </a:solidFill>
                <a:latin typeface="Gill Sans" panose="020B0604020202020204"/>
              </a:rPr>
              <a:t>Questions sans </a:t>
            </a:r>
            <a:r>
              <a:rPr lang="en-US" sz="2000" b="1" dirty="0" err="1" smtClean="0">
                <a:solidFill>
                  <a:srgbClr val="17375E"/>
                </a:solidFill>
                <a:latin typeface="Gill Sans" panose="020B0604020202020204"/>
              </a:rPr>
              <a:t>effet</a:t>
            </a:r>
            <a:r>
              <a:rPr lang="en-US" sz="2000" b="1" dirty="0" smtClean="0">
                <a:solidFill>
                  <a:srgbClr val="17375E"/>
                </a:solidFill>
                <a:latin typeface="Gill Sans" panose="020B0604020202020204"/>
              </a:rPr>
              <a:t> :</a:t>
            </a:r>
          </a:p>
          <a:p>
            <a:pPr marL="285750" indent="-285750" algn="just">
              <a:lnSpc>
                <a:spcPts val="2000"/>
              </a:lnSpc>
              <a:spcBef>
                <a:spcPts val="1200"/>
              </a:spcBef>
              <a:spcAft>
                <a:spcPts val="1200"/>
              </a:spcAft>
              <a:buFont typeface="Arial" panose="020B0604020202020204" pitchFamily="34" charset="0"/>
              <a:buChar char="•"/>
            </a:pPr>
            <a:r>
              <a:rPr lang="fr-FR" sz="2000" dirty="0">
                <a:solidFill>
                  <a:srgbClr val="17375E"/>
                </a:solidFill>
                <a:latin typeface="Gill Sans" panose="020B0604020202020204"/>
              </a:rPr>
              <a:t>Pourquoi êtes-vous en </a:t>
            </a:r>
            <a:r>
              <a:rPr lang="fr-FR" sz="2000" dirty="0" smtClean="0">
                <a:solidFill>
                  <a:srgbClr val="17375E"/>
                </a:solidFill>
                <a:latin typeface="Gill Sans" panose="020B0604020202020204"/>
              </a:rPr>
              <a:t>retard sur les livrables ?</a:t>
            </a:r>
            <a:endParaRPr lang="fr-FR" sz="2000" dirty="0">
              <a:solidFill>
                <a:srgbClr val="17375E"/>
              </a:solidFill>
              <a:latin typeface="Gill Sans" panose="020B0604020202020204"/>
            </a:endParaRPr>
          </a:p>
          <a:p>
            <a:pPr marL="285750" indent="-285750" algn="just">
              <a:lnSpc>
                <a:spcPts val="2000"/>
              </a:lnSpc>
              <a:spcBef>
                <a:spcPts val="1200"/>
              </a:spcBef>
              <a:spcAft>
                <a:spcPts val="1200"/>
              </a:spcAft>
              <a:buFont typeface="Arial" panose="020B0604020202020204" pitchFamily="34" charset="0"/>
              <a:buChar char="•"/>
            </a:pPr>
            <a:r>
              <a:rPr lang="fr-FR" sz="2000" dirty="0">
                <a:solidFill>
                  <a:srgbClr val="17375E"/>
                </a:solidFill>
                <a:latin typeface="Gill Sans" panose="020B0604020202020204"/>
              </a:rPr>
              <a:t>Quel est le problème sur ce </a:t>
            </a:r>
            <a:r>
              <a:rPr lang="fr-FR" sz="2000" dirty="0" smtClean="0">
                <a:solidFill>
                  <a:srgbClr val="17375E"/>
                </a:solidFill>
                <a:latin typeface="Gill Sans" panose="020B0604020202020204"/>
              </a:rPr>
              <a:t>projet ?</a:t>
            </a:r>
            <a:endParaRPr lang="fr-FR" sz="2000" dirty="0">
              <a:solidFill>
                <a:srgbClr val="17375E"/>
              </a:solidFill>
              <a:latin typeface="Gill Sans" panose="020B0604020202020204"/>
            </a:endParaRPr>
          </a:p>
          <a:p>
            <a:pPr marL="285750" indent="-28575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Qui ici ne veux plus travailler ?</a:t>
            </a:r>
            <a:endParaRPr lang="fr-FR" sz="2000" dirty="0">
              <a:solidFill>
                <a:srgbClr val="17375E"/>
              </a:solidFill>
              <a:latin typeface="Gill Sans" panose="020B0604020202020204"/>
            </a:endParaRPr>
          </a:p>
          <a:p>
            <a:pPr marL="285750" indent="-285750" algn="just">
              <a:lnSpc>
                <a:spcPts val="2000"/>
              </a:lnSpc>
              <a:spcBef>
                <a:spcPts val="1200"/>
              </a:spcBef>
              <a:spcAft>
                <a:spcPts val="1200"/>
              </a:spcAft>
              <a:buFont typeface="Arial" panose="020B0604020202020204" pitchFamily="34" charset="0"/>
              <a:buChar char="•"/>
            </a:pPr>
            <a:r>
              <a:rPr lang="fr-FR" sz="2000" dirty="0">
                <a:solidFill>
                  <a:srgbClr val="17375E"/>
                </a:solidFill>
                <a:latin typeface="Gill Sans" panose="020B0604020202020204"/>
              </a:rPr>
              <a:t>Qui a fait </a:t>
            </a:r>
            <a:r>
              <a:rPr lang="fr-FR" sz="2000" dirty="0" smtClean="0">
                <a:solidFill>
                  <a:srgbClr val="17375E"/>
                </a:solidFill>
                <a:latin typeface="Gill Sans" panose="020B0604020202020204"/>
              </a:rPr>
              <a:t>ça ?</a:t>
            </a:r>
            <a:endParaRPr lang="fr-FR" sz="2000" dirty="0">
              <a:solidFill>
                <a:srgbClr val="17375E"/>
              </a:solidFill>
              <a:latin typeface="Gill Sans" panose="020B0604020202020204"/>
            </a:endParaRPr>
          </a:p>
          <a:p>
            <a:pPr marL="285750" indent="-285750" algn="just">
              <a:lnSpc>
                <a:spcPts val="2000"/>
              </a:lnSpc>
              <a:spcBef>
                <a:spcPts val="1200"/>
              </a:spcBef>
              <a:spcAft>
                <a:spcPts val="1200"/>
              </a:spcAft>
              <a:buFont typeface="Arial" panose="020B0604020202020204" pitchFamily="34" charset="0"/>
              <a:buChar char="•"/>
            </a:pPr>
            <a:r>
              <a:rPr lang="fr-FR" sz="2000" dirty="0">
                <a:solidFill>
                  <a:srgbClr val="17375E"/>
                </a:solidFill>
                <a:latin typeface="Gill Sans" panose="020B0604020202020204"/>
              </a:rPr>
              <a:t>Qui a pris cette </a:t>
            </a:r>
            <a:r>
              <a:rPr lang="fr-FR" sz="2000" dirty="0" smtClean="0">
                <a:solidFill>
                  <a:srgbClr val="17375E"/>
                </a:solidFill>
                <a:latin typeface="Gill Sans" panose="020B0604020202020204"/>
              </a:rPr>
              <a:t>décision ?</a:t>
            </a:r>
            <a:endParaRPr lang="fr-FR" sz="2000" dirty="0">
              <a:solidFill>
                <a:srgbClr val="17375E"/>
              </a:solidFill>
              <a:latin typeface="Gill Sans" panose="020B0604020202020204"/>
            </a:endParaRPr>
          </a:p>
          <a:p>
            <a:pPr marL="285750" indent="-285750" algn="just">
              <a:lnSpc>
                <a:spcPts val="2000"/>
              </a:lnSpc>
              <a:spcBef>
                <a:spcPts val="1200"/>
              </a:spcBef>
              <a:spcAft>
                <a:spcPts val="1200"/>
              </a:spcAft>
              <a:buFont typeface="Arial" panose="020B0604020202020204" pitchFamily="34" charset="0"/>
              <a:buChar char="•"/>
            </a:pPr>
            <a:r>
              <a:rPr lang="fr-FR" sz="2000" dirty="0" smtClean="0">
                <a:solidFill>
                  <a:srgbClr val="17375E"/>
                </a:solidFill>
                <a:latin typeface="Gill Sans" panose="020B0604020202020204"/>
              </a:rPr>
              <a:t>N’avez-vous </a:t>
            </a:r>
            <a:r>
              <a:rPr lang="fr-FR" sz="2000" dirty="0" smtClean="0">
                <a:solidFill>
                  <a:srgbClr val="17375E"/>
                </a:solidFill>
                <a:latin typeface="Gill Sans" panose="020B0604020202020204"/>
              </a:rPr>
              <a:t>pas mieux à offrir ?</a:t>
            </a:r>
            <a:endParaRPr lang="fr-FR" sz="2000" dirty="0">
              <a:solidFill>
                <a:srgbClr val="17375E"/>
              </a:solidFill>
              <a:latin typeface="Gill Sans" panose="020B0604020202020204"/>
            </a:endParaRPr>
          </a:p>
        </p:txBody>
      </p:sp>
      <p:sp>
        <p:nvSpPr>
          <p:cNvPr id="4"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fr-FR"/>
            </a:defPPr>
            <a:lvl1pPr eaLnBrk="1" hangingPunct="1">
              <a:defRPr b="1">
                <a:solidFill>
                  <a:srgbClr val="C2113A"/>
                </a:solidFill>
              </a:defRPr>
            </a:lvl1pPr>
            <a:lvl2pPr marL="742950" indent="-285750"/>
            <a:lvl3pPr marL="1143000" indent="-228600"/>
            <a:lvl4pPr marL="1600200" indent="-228600"/>
            <a:lvl5pPr marL="2057400" indent="-22860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en-AU" altLang="en-US" dirty="0"/>
              <a:t>PRACTICING POSITIVE FEEDBACK </a:t>
            </a:r>
          </a:p>
        </p:txBody>
      </p:sp>
      <p:sp>
        <p:nvSpPr>
          <p:cNvPr id="2" name="ZoneTexte 1"/>
          <p:cNvSpPr txBox="1"/>
          <p:nvPr/>
        </p:nvSpPr>
        <p:spPr>
          <a:xfrm>
            <a:off x="4000500" y="6286499"/>
            <a:ext cx="1270000" cy="279400"/>
          </a:xfrm>
          <a:prstGeom prst="rect">
            <a:avLst/>
          </a:prstGeom>
          <a:noFill/>
        </p:spPr>
        <p:txBody>
          <a:bodyPr vert="horz" rtlCol="0">
            <a:spAutoFit/>
          </a:bodyPr>
          <a:lstStyle/>
          <a:p>
            <a:pPr algn="ctr"/>
            <a:fld id="{9B913FB9-070F-4EB7-A0BC-3A2D5FA403C3}" type="slidenum">
              <a:rPr lang="fr-FR" sz="1200" smtClean="0">
                <a:latin typeface="Gill Sans" panose="020B0604020202020204"/>
              </a:rPr>
              <a:pPr algn="ctr"/>
              <a:t>9</a:t>
            </a:fld>
            <a:r>
              <a:rPr lang="fr-FR" sz="1200" smtClean="0">
                <a:latin typeface="Gill Sans" panose="020B0604020202020204"/>
              </a:rPr>
              <a:t> / 21</a:t>
            </a:r>
            <a:endParaRPr lang="fr-FR" sz="1200">
              <a:latin typeface="Gill Sans" panose="020B0604020202020204"/>
            </a:endParaRPr>
          </a:p>
        </p:txBody>
      </p:sp>
    </p:spTree>
    <p:custDataLst>
      <p:tags r:id="rId1"/>
    </p:custDataLst>
    <p:extLst>
      <p:ext uri="{BB962C8B-B14F-4D97-AF65-F5344CB8AC3E}">
        <p14:creationId xmlns:p14="http://schemas.microsoft.com/office/powerpoint/2010/main" val="62731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1"/>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normAutofit fontScale="92500" lnSpcReduction="20000"/>
      </a:bodyPr>
      <a:lstStyle>
        <a:defPPr>
          <a:defRPr dirty="0" smtClean="0"/>
        </a:defPPr>
      </a:lstStyle>
    </a:txDef>
  </a:objectDefaults>
  <a:extraClrSchemeLst/>
</a:theme>
</file>

<file path=ppt/theme/theme2.xml><?xml version="1.0" encoding="utf-8"?>
<a:theme xmlns:a="http://schemas.openxmlformats.org/drawingml/2006/main" name="Content empty">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Back cover">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8830</TotalTime>
  <Words>1336</Words>
  <Application>Microsoft Office PowerPoint</Application>
  <PresentationFormat>Affichage à l'écran (4:3)</PresentationFormat>
  <Paragraphs>165</Paragraphs>
  <Slides>22</Slides>
  <Notes>0</Notes>
  <HiddenSlides>0</HiddenSlides>
  <MMClips>0</MMClips>
  <ScaleCrop>false</ScaleCrop>
  <HeadingPairs>
    <vt:vector size="6" baseType="variant">
      <vt:variant>
        <vt:lpstr>Polices utilisées</vt:lpstr>
      </vt:variant>
      <vt:variant>
        <vt:i4>5</vt:i4>
      </vt:variant>
      <vt:variant>
        <vt:lpstr>Thème</vt:lpstr>
      </vt:variant>
      <vt:variant>
        <vt:i4>3</vt:i4>
      </vt:variant>
      <vt:variant>
        <vt:lpstr>Titres des diapositives</vt:lpstr>
      </vt:variant>
      <vt:variant>
        <vt:i4>22</vt:i4>
      </vt:variant>
    </vt:vector>
  </HeadingPairs>
  <TitlesOfParts>
    <vt:vector size="30" baseType="lpstr">
      <vt:lpstr>MS PGothic</vt:lpstr>
      <vt:lpstr>MS PGothic</vt:lpstr>
      <vt:lpstr>Arial</vt:lpstr>
      <vt:lpstr>Calibri</vt:lpstr>
      <vt:lpstr>Gill Sans</vt:lpstr>
      <vt:lpstr>Thème Office</vt:lpstr>
      <vt:lpstr>Content empty</vt:lpstr>
      <vt:lpstr>Back cover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OZ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Oussama Benbila</dc:creator>
  <cp:lastModifiedBy>SD</cp:lastModifiedBy>
  <cp:revision>289</cp:revision>
  <dcterms:created xsi:type="dcterms:W3CDTF">2015-12-09T11:43:05Z</dcterms:created>
  <dcterms:modified xsi:type="dcterms:W3CDTF">2019-06-21T08:45:18Z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E6418138-A04C-45C1-A126-9A0B348DB14E</vt:lpwstr>
  </property>
  <property fmtid="{D5CDD505-2E9C-101B-9397-08002B2CF9AE}" pid="3" name="ArticulatePath">
    <vt:lpwstr>A4 Mieux comminiquer à l'écrit USAID Module Presentation</vt:lpwstr>
  </property>
</Properties>
</file>